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188" r:id="rId1"/>
  </p:sldMasterIdLst>
  <p:notesMasterIdLst>
    <p:notesMasterId r:id="rId27"/>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2" r:id="rId16"/>
    <p:sldId id="273" r:id="rId17"/>
    <p:sldId id="274" r:id="rId18"/>
    <p:sldId id="275" r:id="rId19"/>
    <p:sldId id="276" r:id="rId20"/>
    <p:sldId id="283" r:id="rId21"/>
    <p:sldId id="277" r:id="rId22"/>
    <p:sldId id="279" r:id="rId23"/>
    <p:sldId id="280" r:id="rId24"/>
    <p:sldId id="281" r:id="rId25"/>
    <p:sldId id="282" r:id="rId26"/>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778"/>
    <p:restoredTop sz="86551"/>
  </p:normalViewPr>
  <p:slideViewPr>
    <p:cSldViewPr snapToGrid="0" snapToObjects="1">
      <p:cViewPr varScale="1">
        <p:scale>
          <a:sx n="112" d="100"/>
          <a:sy n="112" d="100"/>
        </p:scale>
        <p:origin x="936" y="200"/>
      </p:cViewPr>
      <p:guideLst/>
    </p:cSldViewPr>
  </p:slideViewPr>
  <p:outlineViewPr>
    <p:cViewPr>
      <p:scale>
        <a:sx n="33" d="100"/>
        <a:sy n="33" d="100"/>
      </p:scale>
      <p:origin x="0" y="-13400"/>
    </p:cViewPr>
  </p:outlineViewPr>
  <p:notesTextViewPr>
    <p:cViewPr>
      <p:scale>
        <a:sx n="1" d="1"/>
        <a:sy n="1" d="1"/>
      </p:scale>
      <p:origin x="0" y="-504"/>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6B8807-D4BB-2F4D-AB59-E2D0746A2B6A}" type="datetimeFigureOut">
              <a:rPr lang="ru-RU" smtClean="0"/>
              <a:t>26.02.2018</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146AC32-ED08-FB47-9BA7-3A3FAEF506EE}" type="slidenum">
              <a:rPr lang="ru-RU" smtClean="0"/>
              <a:t>‹#›</a:t>
            </a:fld>
            <a:endParaRPr lang="ru-RU"/>
          </a:p>
        </p:txBody>
      </p:sp>
    </p:spTree>
    <p:extLst>
      <p:ext uri="{BB962C8B-B14F-4D97-AF65-F5344CB8AC3E}">
        <p14:creationId xmlns:p14="http://schemas.microsoft.com/office/powerpoint/2010/main" val="6988839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146AC32-ED08-FB47-9BA7-3A3FAEF506EE}" type="slidenum">
              <a:rPr lang="ru-RU" smtClean="0"/>
              <a:t>1</a:t>
            </a:fld>
            <a:endParaRPr lang="ru-RU"/>
          </a:p>
        </p:txBody>
      </p:sp>
    </p:spTree>
    <p:extLst>
      <p:ext uri="{BB962C8B-B14F-4D97-AF65-F5344CB8AC3E}">
        <p14:creationId xmlns:p14="http://schemas.microsoft.com/office/powerpoint/2010/main" val="42821324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a:solidFill>
                  <a:schemeClr val="tx1"/>
                </a:solidFill>
                <a:effectLst/>
                <a:latin typeface="+mn-lt"/>
                <a:ea typeface="+mn-ea"/>
                <a:cs typeface="+mn-cs"/>
              </a:rPr>
              <a:t>Обратимся к ФГОС, о чем мы уже начинали говорить. Существуют четыре варианта адаптированной основной общеобразовательной программы: 8.1, 8.2, 8.3, 8.4. Эти варианты отличаются тем, что предназначены для детей с разным уровнем развития. Если вариант 8.1 предназначен для детей, показатели развития которых приближены к возрастной норме, то вариант 8.4 - предназначен для детей, мало того, что с аутизмом, но еще и с тяжелыми интеллектуальными нарушениями. Вариант 8.2 предназначен для детей, показатели развития которых незначительно отстают от нормы, а вариант 8.3 – для детей с аутизмом и легкой степенью интеллектуальных нарушений.</a:t>
            </a:r>
          </a:p>
          <a:p>
            <a:r>
              <a:rPr lang="ru-RU" sz="1200" kern="1200" dirty="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10</a:t>
            </a:fld>
            <a:endParaRPr lang="ru-RU"/>
          </a:p>
        </p:txBody>
      </p:sp>
    </p:spTree>
    <p:extLst>
      <p:ext uri="{BB962C8B-B14F-4D97-AF65-F5344CB8AC3E}">
        <p14:creationId xmlns:p14="http://schemas.microsoft.com/office/powerpoint/2010/main" val="4023455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a:solidFill>
                  <a:schemeClr val="tx1"/>
                </a:solidFill>
                <a:effectLst/>
                <a:latin typeface="+mn-lt"/>
                <a:ea typeface="+mn-ea"/>
                <a:cs typeface="+mn-cs"/>
              </a:rPr>
              <a:t>Разница этих программ заключается также и в пролонгации сроков их реализации. Если мы видим, что вариант 8.1 реализуется в течение 4 лет, то вариант 8.2 - в течение 5-6 лет, в зависимости от того, посещал ли ребенок дошкольную образовательную организацию. Если посещал, то пять лет, если не посещал – шесть лет. Для детей, которые осваивают нецензовое образование, это варианты 8.3 и 8.4, определяется срок обучения шесть лет (чаще всего это первый подготовительный, еще один первый подготовительный, первый, второй, третий и четвертый класс).</a:t>
            </a:r>
          </a:p>
          <a:p>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Что касается требований к результатам освоения программы, то первые два варианта – это цензовое образование. Результаты либо полностью соответствуют общеобразовательной образовательному программе, либо незначительно снижены. Что же касается вариантов 3 и 4, то и итоговые, и поэтапные   результаты значительно снижены, у детей получается более простая программа, и это логично.</a:t>
            </a:r>
          </a:p>
          <a:p>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Что касается особенности содержания программы. Конечно, в варианте 8.1 преобладает академический компонент, и здесь идет упор на предметные области. Но в вариантах 2,3 и особенно 4 делается особый упор на формирование жизненных  компетенций. Здесь уже уделяется внимание не столько учебным навыкам, не столь важно, например, научится ли ребенок к концу четвертого класса ребенок решать сложные задачи с мерами веса, длины и т.д.  В варианте 8.4 для детей с тяжелыми, множественными нарушениями, в частности, речь пойдет уже о таких жизненных компетенциях, о таких простых навыках, как умение одеваться и раздеваться, умение адекватно просить помощи, умение </a:t>
            </a:r>
            <a:r>
              <a:rPr lang="ru-RU" sz="1200" kern="1200" dirty="0" err="1">
                <a:solidFill>
                  <a:schemeClr val="tx1"/>
                </a:solidFill>
                <a:effectLst/>
                <a:latin typeface="+mn-lt"/>
                <a:ea typeface="+mn-ea"/>
                <a:cs typeface="+mn-cs"/>
              </a:rPr>
              <a:t>коммуницировать</a:t>
            </a:r>
            <a:r>
              <a:rPr lang="ru-RU" sz="1200" kern="1200" dirty="0">
                <a:solidFill>
                  <a:schemeClr val="tx1"/>
                </a:solidFill>
                <a:effectLst/>
                <a:latin typeface="+mn-lt"/>
                <a:ea typeface="+mn-ea"/>
                <a:cs typeface="+mn-cs"/>
              </a:rPr>
              <a:t> с другим человеком посредством альтернативных средств коммуникации, если ребенок неговорящий. И это будет заложено уже в саму программу. Таким образом, жизненные компетенции, которые предполагает программа варианта 8.4 – это функциональные умения и навыки, которые помогут ребенку в дальнейшей повседневной жизни.</a:t>
            </a:r>
          </a:p>
          <a:p>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Что касается варианта 8.2 и 8.3 - здесь, конечно, будут и функциональные навыки, но, с другой стороны, под жизненными компетенциями подразумеваются  и умение применить знания, умения и навыки, полученные в ходе изучения предметов, в повседневной жизни. </a:t>
            </a:r>
          </a:p>
          <a:p>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Например, </a:t>
            </a:r>
          </a:p>
          <a:p>
            <a:pPr lvl="0"/>
            <a:r>
              <a:rPr lang="ru-RU" sz="1200" kern="1200" dirty="0">
                <a:solidFill>
                  <a:schemeClr val="tx1"/>
                </a:solidFill>
                <a:effectLst/>
                <a:latin typeface="+mn-lt"/>
                <a:ea typeface="+mn-ea"/>
                <a:cs typeface="+mn-cs"/>
              </a:rPr>
              <a:t>если ребенок считает, то для нас важно, чтобы ребенок умел сосчитать деньги, когда он покупает что-то в магазине. </a:t>
            </a:r>
          </a:p>
          <a:p>
            <a:pPr lvl="0"/>
            <a:r>
              <a:rPr lang="ru-RU" sz="1200" kern="1200" dirty="0">
                <a:solidFill>
                  <a:schemeClr val="tx1"/>
                </a:solidFill>
                <a:effectLst/>
                <a:latin typeface="+mn-lt"/>
                <a:ea typeface="+mn-ea"/>
                <a:cs typeface="+mn-cs"/>
              </a:rPr>
              <a:t>Если ребенок знает цифры, важно, чтобы он научился распознавать номер своего автобуса. Он не просто должен знать цифры, а использовать эти знания в повседневной жизни. </a:t>
            </a:r>
          </a:p>
          <a:p>
            <a:pPr lvl="0"/>
            <a:r>
              <a:rPr lang="ru-RU" sz="1200" kern="1200" dirty="0">
                <a:solidFill>
                  <a:schemeClr val="tx1"/>
                </a:solidFill>
                <a:effectLst/>
                <a:latin typeface="+mn-lt"/>
                <a:ea typeface="+mn-ea"/>
                <a:cs typeface="+mn-cs"/>
              </a:rPr>
              <a:t>Ребенок, гладя в окно и видя, что там идет снег, должен понять, что следует надеть теплую куртку. Это тоже жизненная компетенция. </a:t>
            </a:r>
          </a:p>
          <a:p>
            <a:pPr lvl="0"/>
            <a:r>
              <a:rPr lang="ru-RU" sz="1200" kern="1200" dirty="0">
                <a:solidFill>
                  <a:schemeClr val="tx1"/>
                </a:solidFill>
                <a:effectLst/>
                <a:latin typeface="+mn-lt"/>
                <a:ea typeface="+mn-ea"/>
                <a:cs typeface="+mn-cs"/>
              </a:rPr>
              <a:t>Умея читать – выбрать в магазине интересующий товар, опираясь не только визуально глядя на внешние признаки, но и прочитав информацию о нем, быть в состоянии заказать товар продавцу. И т.д. Вообще жизненных компетенций очень много.</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11</a:t>
            </a:fld>
            <a:endParaRPr lang="ru-RU"/>
          </a:p>
        </p:txBody>
      </p:sp>
    </p:spTree>
    <p:extLst>
      <p:ext uri="{BB962C8B-B14F-4D97-AF65-F5344CB8AC3E}">
        <p14:creationId xmlns:p14="http://schemas.microsoft.com/office/powerpoint/2010/main" val="33613740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Некоторые специалисты несколько обрадованы, когда слышат слова «адаптированная образовательная программа», потому что воспринимается это следующим образом: раз мы можем адаптировать программу, у нас в большие возможности в адаптации. На самом деле это не совсем так. Возможности адаптации строго регламентируются стандартом. </a:t>
            </a:r>
          </a:p>
          <a:p>
            <a:r>
              <a:rPr lang="ru-RU" sz="1200" kern="1200" dirty="0">
                <a:solidFill>
                  <a:schemeClr val="tx1"/>
                </a:solidFill>
                <a:effectLst/>
                <a:latin typeface="+mn-lt"/>
                <a:ea typeface="+mn-ea"/>
                <a:cs typeface="+mn-cs"/>
              </a:rPr>
              <a:t>Если ребенок обучается по программе 8.1, все результаты (и личностные, и </a:t>
            </a:r>
            <a:r>
              <a:rPr lang="ru-RU" sz="1200" kern="1200" dirty="0" err="1">
                <a:solidFill>
                  <a:schemeClr val="tx1"/>
                </a:solidFill>
                <a:effectLst/>
                <a:latin typeface="+mn-lt"/>
                <a:ea typeface="+mn-ea"/>
                <a:cs typeface="+mn-cs"/>
              </a:rPr>
              <a:t>метапредметные</a:t>
            </a:r>
            <a:r>
              <a:rPr lang="ru-RU" sz="1200" kern="1200" dirty="0">
                <a:solidFill>
                  <a:schemeClr val="tx1"/>
                </a:solidFill>
                <a:effectLst/>
                <a:latin typeface="+mn-lt"/>
                <a:ea typeface="+mn-ea"/>
                <a:cs typeface="+mn-cs"/>
              </a:rPr>
              <a:t>, и предметные) соответствуют общеобразовательной программе. Фактически, когда мы говорим о адаптированной программе по варианту 8.1, речь идет об адаптации не результатов, а тех способов, с помощью которых мы достигнем результатов, которые запланировали. </a:t>
            </a:r>
          </a:p>
          <a:p>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В варианте 8.2 результаты почти полностью соответствуют начальному общему образованию, незначительно отличаются </a:t>
            </a:r>
            <a:r>
              <a:rPr lang="ru-RU" sz="1200" kern="1200" dirty="0" err="1">
                <a:solidFill>
                  <a:schemeClr val="tx1"/>
                </a:solidFill>
                <a:effectLst/>
                <a:latin typeface="+mn-lt"/>
                <a:ea typeface="+mn-ea"/>
                <a:cs typeface="+mn-cs"/>
              </a:rPr>
              <a:t>метапредметные</a:t>
            </a:r>
            <a:r>
              <a:rPr lang="ru-RU" sz="1200" kern="1200" dirty="0">
                <a:solidFill>
                  <a:schemeClr val="tx1"/>
                </a:solidFill>
                <a:effectLst/>
                <a:latin typeface="+mn-lt"/>
                <a:ea typeface="+mn-ea"/>
                <a:cs typeface="+mn-cs"/>
              </a:rPr>
              <a:t> результаты и в части личностных результатов делается упор на жизненные компетенции, на социальные компетенции.</a:t>
            </a:r>
          </a:p>
          <a:p>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Варианты 8.3 и 8.4 – в личностных результатах делается максимальный упор на жизненные компетенции, предметные результаты сильно упрощены, а в некоторых случаях туда включаются альтернативные цели. Это означает, что одна цель заменяется другой целью. Например, выкидывается такая цель, как умение считать в пределах тысячи с переходом через сотню, а включается другая цель – научить сервировать стол для четырех человек.</a:t>
            </a:r>
          </a:p>
          <a:p>
            <a:r>
              <a:rPr lang="ru-RU" sz="1200" kern="1200" dirty="0">
                <a:solidFill>
                  <a:schemeClr val="tx1"/>
                </a:solidFill>
                <a:effectLst/>
                <a:latin typeface="+mn-lt"/>
                <a:ea typeface="+mn-ea"/>
                <a:cs typeface="+mn-cs"/>
              </a:rPr>
              <a:t> В этих вариантах ситуация примерно похожая. </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12</a:t>
            </a:fld>
            <a:endParaRPr lang="ru-RU"/>
          </a:p>
        </p:txBody>
      </p:sp>
    </p:spTree>
    <p:extLst>
      <p:ext uri="{BB962C8B-B14F-4D97-AF65-F5344CB8AC3E}">
        <p14:creationId xmlns:p14="http://schemas.microsoft.com/office/powerpoint/2010/main" val="300181428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a:solidFill>
                  <a:schemeClr val="tx1"/>
                </a:solidFill>
                <a:effectLst/>
                <a:latin typeface="+mn-lt"/>
                <a:ea typeface="+mn-ea"/>
                <a:cs typeface="+mn-cs"/>
              </a:rPr>
              <a:t>Какие же есть способы адаптации образовательных программ?  Их всего три, что-то другое сложно придумать.</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sz="1200" kern="1200" dirty="0">
              <a:solidFill>
                <a:schemeClr val="tx1"/>
              </a:solidFill>
              <a:effectLst/>
              <a:latin typeface="+mn-lt"/>
              <a:ea typeface="+mn-ea"/>
              <a:cs typeface="+mn-cs"/>
            </a:endParaRPr>
          </a:p>
          <a:p>
            <a:pPr lvl="0"/>
            <a:r>
              <a:rPr lang="ru-RU" sz="1200" kern="1200" dirty="0">
                <a:solidFill>
                  <a:schemeClr val="tx1"/>
                </a:solidFill>
                <a:effectLst/>
                <a:latin typeface="+mn-lt"/>
                <a:ea typeface="+mn-ea"/>
                <a:cs typeface="+mn-cs"/>
              </a:rPr>
              <a:t>Внесение дополнений. Например, у ребенка с аутизмом есть отклонения в поведении, и это одна из основных сложностей, с которыми мы сталкиваемся. Но в общеобразовательной программе нигде не прописано, что нужна работа над коррекцией </a:t>
            </a:r>
            <a:r>
              <a:rPr lang="ru-RU" sz="1200" kern="1200" dirty="0" err="1">
                <a:solidFill>
                  <a:schemeClr val="tx1"/>
                </a:solidFill>
                <a:effectLst/>
                <a:latin typeface="+mn-lt"/>
                <a:ea typeface="+mn-ea"/>
                <a:cs typeface="+mn-cs"/>
              </a:rPr>
              <a:t>дезадаптивного</a:t>
            </a:r>
            <a:r>
              <a:rPr lang="ru-RU" sz="1200" kern="1200" dirty="0">
                <a:solidFill>
                  <a:schemeClr val="tx1"/>
                </a:solidFill>
                <a:effectLst/>
                <a:latin typeface="+mn-lt"/>
                <a:ea typeface="+mn-ea"/>
                <a:cs typeface="+mn-cs"/>
              </a:rPr>
              <a:t> поведения. Поэтому появляется дополнительная цель в этой программе. </a:t>
            </a:r>
          </a:p>
          <a:p>
            <a:r>
              <a:rPr lang="ru-RU" sz="1200" kern="1200" dirty="0">
                <a:solidFill>
                  <a:schemeClr val="tx1"/>
                </a:solidFill>
                <a:effectLst/>
                <a:latin typeface="+mn-lt"/>
                <a:ea typeface="+mn-ea"/>
                <a:cs typeface="+mn-cs"/>
              </a:rPr>
              <a:t>Как вы думаете, в какие варианты программ мы можем вносить подобные дополнения? Абсолютно правы коллеги, которые говорят, что дополнения можно вносить во все варианты программы. Мы не можем упрощать результаты в вариантах 1 и 2, но вносить дополнения мы можем сколько это необходимо. В качестве дополнения мы сделаем упор на формировании коммуникативных навыков, навыков социального поведения и т.д.</a:t>
            </a:r>
          </a:p>
          <a:p>
            <a:r>
              <a:rPr lang="ru-RU" sz="1200" kern="1200" dirty="0">
                <a:solidFill>
                  <a:schemeClr val="tx1"/>
                </a:solidFill>
                <a:effectLst/>
                <a:latin typeface="+mn-lt"/>
                <a:ea typeface="+mn-ea"/>
                <a:cs typeface="+mn-cs"/>
              </a:rPr>
              <a:t> </a:t>
            </a:r>
          </a:p>
          <a:p>
            <a:pPr lvl="0"/>
            <a:r>
              <a:rPr lang="ru-RU" sz="1200" kern="1200" dirty="0">
                <a:solidFill>
                  <a:schemeClr val="tx1"/>
                </a:solidFill>
                <a:effectLst/>
                <a:latin typeface="+mn-lt"/>
                <a:ea typeface="+mn-ea"/>
                <a:cs typeface="+mn-cs"/>
              </a:rPr>
              <a:t>Упрощения.  Два способа. Это снижение числа целей или упрощение уровня их сложности. Считать, например, не в пределах тысячи, а в пределах сотни. Для ребенка это более простая задача. </a:t>
            </a:r>
          </a:p>
          <a:p>
            <a:r>
              <a:rPr lang="ru-RU" sz="1200" kern="1200" dirty="0">
                <a:solidFill>
                  <a:schemeClr val="tx1"/>
                </a:solidFill>
                <a:effectLst/>
                <a:latin typeface="+mn-lt"/>
                <a:ea typeface="+mn-ea"/>
                <a:cs typeface="+mn-cs"/>
              </a:rPr>
              <a:t>Такие упрощения могут быть внесены в варианты 8.3 и 8.4, а в программу 8.2 лишь в части коммуникативных универсальных учебных действий. В программу 8.1- никогда.</a:t>
            </a:r>
          </a:p>
          <a:p>
            <a:r>
              <a:rPr lang="ru-RU" sz="1200" kern="1200" dirty="0">
                <a:solidFill>
                  <a:schemeClr val="tx1"/>
                </a:solidFill>
                <a:effectLst/>
                <a:latin typeface="+mn-lt"/>
                <a:ea typeface="+mn-ea"/>
                <a:cs typeface="+mn-cs"/>
              </a:rPr>
              <a:t> </a:t>
            </a:r>
          </a:p>
          <a:p>
            <a:pPr lvl="0"/>
            <a:r>
              <a:rPr lang="ru-RU" sz="1200" kern="1200" dirty="0">
                <a:solidFill>
                  <a:schemeClr val="tx1"/>
                </a:solidFill>
                <a:effectLst/>
                <a:latin typeface="+mn-lt"/>
                <a:ea typeface="+mn-ea"/>
                <a:cs typeface="+mn-cs"/>
              </a:rPr>
              <a:t>Альтернативные цели. Обучение функциональным навыкам и формирование жизненных компетенций. Причем, как мы говорили раньше, эти навыки не добавляются дополнительно, а вносятся в программу взамен академических целей.</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13</a:t>
            </a:fld>
            <a:endParaRPr lang="ru-RU"/>
          </a:p>
        </p:txBody>
      </p:sp>
    </p:spTree>
    <p:extLst>
      <p:ext uri="{BB962C8B-B14F-4D97-AF65-F5344CB8AC3E}">
        <p14:creationId xmlns:p14="http://schemas.microsoft.com/office/powerpoint/2010/main" val="11517876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a:solidFill>
                  <a:schemeClr val="tx1"/>
                </a:solidFill>
                <a:effectLst/>
                <a:latin typeface="+mn-lt"/>
                <a:ea typeface="+mn-ea"/>
                <a:cs typeface="+mn-cs"/>
              </a:rPr>
              <a:t>Вот примерно так выглядят результаты по способам адаптации</a:t>
            </a:r>
            <a:r>
              <a:rPr lang="ru-RU" dirty="0">
                <a:effectLst/>
              </a:rPr>
              <a:t> </a:t>
            </a:r>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14</a:t>
            </a:fld>
            <a:endParaRPr lang="ru-RU"/>
          </a:p>
        </p:txBody>
      </p:sp>
    </p:spTree>
    <p:extLst>
      <p:ext uri="{BB962C8B-B14F-4D97-AF65-F5344CB8AC3E}">
        <p14:creationId xmlns:p14="http://schemas.microsoft.com/office/powerpoint/2010/main" val="42578998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a:solidFill>
                  <a:schemeClr val="tx1"/>
                </a:solidFill>
                <a:effectLst/>
                <a:latin typeface="+mn-lt"/>
                <a:ea typeface="+mn-ea"/>
                <a:cs typeface="+mn-cs"/>
              </a:rPr>
              <a:t>Слайд, иллюстрирующий, куда следует включать дополнения. (вариант 8.1)  Они могут быть внесены не в предметные результаты, а в программу коррекционной работы, а также в планируемые личностные и </a:t>
            </a:r>
            <a:r>
              <a:rPr lang="ru-RU" sz="1200" kern="1200" dirty="0" err="1">
                <a:solidFill>
                  <a:schemeClr val="tx1"/>
                </a:solidFill>
                <a:effectLst/>
                <a:latin typeface="+mn-lt"/>
                <a:ea typeface="+mn-ea"/>
                <a:cs typeface="+mn-cs"/>
              </a:rPr>
              <a:t>метапредметные</a:t>
            </a:r>
            <a:r>
              <a:rPr lang="ru-RU" sz="1200" kern="1200" dirty="0">
                <a:solidFill>
                  <a:schemeClr val="tx1"/>
                </a:solidFill>
                <a:effectLst/>
                <a:latin typeface="+mn-lt"/>
                <a:ea typeface="+mn-ea"/>
                <a:cs typeface="+mn-cs"/>
              </a:rPr>
              <a:t> результаты, а предметные результаты останутся неизменными. (8.1, 8.2)</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15</a:t>
            </a:fld>
            <a:endParaRPr lang="ru-RU"/>
          </a:p>
        </p:txBody>
      </p:sp>
    </p:spTree>
    <p:extLst>
      <p:ext uri="{BB962C8B-B14F-4D97-AF65-F5344CB8AC3E}">
        <p14:creationId xmlns:p14="http://schemas.microsoft.com/office/powerpoint/2010/main" val="31734170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a:solidFill>
                  <a:schemeClr val="tx1"/>
                </a:solidFill>
                <a:effectLst/>
                <a:latin typeface="+mn-lt"/>
                <a:ea typeface="+mn-ea"/>
                <a:cs typeface="+mn-cs"/>
              </a:rPr>
              <a:t>Когда формируется программа 8.3 и 8.4, эти дополнения могут быть внесены как в программу коррекционной работы, так и в собственно «тело» программы, где сформулированы предметные результаты.</a:t>
            </a:r>
          </a:p>
          <a:p>
            <a:r>
              <a:rPr lang="ru-RU" sz="1200" kern="1200" dirty="0">
                <a:solidFill>
                  <a:schemeClr val="tx1"/>
                </a:solidFill>
                <a:effectLst/>
                <a:latin typeface="+mn-lt"/>
                <a:ea typeface="+mn-ea"/>
                <a:cs typeface="+mn-cs"/>
              </a:rPr>
              <a:t>И также могут адаптироваться цели, по сравнению с общеобразовательной программой. Они упрощаются или заменяются альтернативными. </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16</a:t>
            </a:fld>
            <a:endParaRPr lang="ru-RU"/>
          </a:p>
        </p:txBody>
      </p:sp>
    </p:spTree>
    <p:extLst>
      <p:ext uri="{BB962C8B-B14F-4D97-AF65-F5344CB8AC3E}">
        <p14:creationId xmlns:p14="http://schemas.microsoft.com/office/powerpoint/2010/main" val="38856089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a:solidFill>
                  <a:schemeClr val="tx1"/>
                </a:solidFill>
                <a:effectLst/>
                <a:latin typeface="+mn-lt"/>
                <a:ea typeface="+mn-ea"/>
                <a:cs typeface="+mn-cs"/>
              </a:rPr>
              <a:t>Чтобы  почувствовать это реально, посмотрите на следующий слайд.</a:t>
            </a:r>
          </a:p>
          <a:p>
            <a:r>
              <a:rPr lang="ru-RU" sz="1200" kern="1200" dirty="0">
                <a:solidFill>
                  <a:schemeClr val="tx1"/>
                </a:solidFill>
                <a:effectLst/>
                <a:latin typeface="+mn-lt"/>
                <a:ea typeface="+mn-ea"/>
                <a:cs typeface="+mn-cs"/>
              </a:rPr>
              <a:t>Это, если можно так сказать, «выжимка» из примерной АООП вариант 8.3 по литературному чтению.  Дети по окончанию начального уровня образования, 4 класса, по этой программе должны достичь такого минимального уровня освоения предметной области чтения.</a:t>
            </a:r>
          </a:p>
          <a:p>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Пример адаптированных планируемых предметных результатов АООП (вариант 8.3) Чтение.</a:t>
            </a:r>
          </a:p>
          <a:p>
            <a:r>
              <a:rPr lang="ru-RU" sz="1200" kern="1200" dirty="0">
                <a:solidFill>
                  <a:schemeClr val="tx1"/>
                </a:solidFill>
                <a:effectLst/>
                <a:latin typeface="+mn-lt"/>
                <a:ea typeface="+mn-ea"/>
                <a:cs typeface="+mn-cs"/>
              </a:rPr>
              <a:t>Минимальный уровень:</a:t>
            </a:r>
          </a:p>
          <a:p>
            <a:pPr lvl="0"/>
            <a:r>
              <a:rPr lang="ru-RU" sz="1200" kern="1200" dirty="0">
                <a:solidFill>
                  <a:schemeClr val="tx1"/>
                </a:solidFill>
                <a:effectLst/>
                <a:latin typeface="+mn-lt"/>
                <a:ea typeface="+mn-ea"/>
                <a:cs typeface="+mn-cs"/>
              </a:rPr>
              <a:t>осознанно и правильно читать текст вслух по слогам и целыми словами; (это сильно отличается от нормы)</a:t>
            </a:r>
          </a:p>
          <a:p>
            <a:pPr lvl="0"/>
            <a:r>
              <a:rPr lang="ru-RU" sz="1200" kern="1200" dirty="0">
                <a:solidFill>
                  <a:schemeClr val="tx1"/>
                </a:solidFill>
                <a:effectLst/>
                <a:latin typeface="+mn-lt"/>
                <a:ea typeface="+mn-ea"/>
                <a:cs typeface="+mn-cs"/>
              </a:rPr>
              <a:t>пересказывать содержание прочитанного текста по вопросам;(фактически речь не идет о полноценном пересказе, это ответы на последовательные вопросы)</a:t>
            </a:r>
          </a:p>
          <a:p>
            <a:pPr lvl="0"/>
            <a:r>
              <a:rPr lang="ru-RU" sz="1200" kern="1200" dirty="0">
                <a:solidFill>
                  <a:schemeClr val="tx1"/>
                </a:solidFill>
                <a:effectLst/>
                <a:latin typeface="+mn-lt"/>
                <a:ea typeface="+mn-ea"/>
                <a:cs typeface="+mn-cs"/>
              </a:rPr>
              <a:t>участвовать в коллективной работе по оценке поступков героев и событий; ( не оценивать героев самостоятельно)</a:t>
            </a:r>
          </a:p>
          <a:p>
            <a:pPr lvl="0"/>
            <a:r>
              <a:rPr lang="ru-RU" sz="1200" kern="1200" dirty="0">
                <a:solidFill>
                  <a:schemeClr val="tx1"/>
                </a:solidFill>
                <a:effectLst/>
                <a:latin typeface="+mn-lt"/>
                <a:ea typeface="+mn-ea"/>
                <a:cs typeface="+mn-cs"/>
              </a:rPr>
              <a:t>выразительно читать наизусть 5-7коротких стихотворений.</a:t>
            </a:r>
          </a:p>
          <a:p>
            <a:r>
              <a:rPr lang="ru-RU" sz="1200" kern="1200" dirty="0">
                <a:solidFill>
                  <a:schemeClr val="tx1"/>
                </a:solidFill>
                <a:effectLst/>
                <a:latin typeface="+mn-lt"/>
                <a:ea typeface="+mn-ea"/>
                <a:cs typeface="+mn-cs"/>
              </a:rPr>
              <a:t>Вот , собственно, и все, что является минимальным уровнем. Конечно, есть еще и достаточный уровень в программе 8.3, который в несколько раз шире, но минимальный уровень именно такой.  И, если ребенок освоил этот минимальный уровень, и осваивает его в течение первого, второго, третьего классов, то есть основания, чтобы переводить его в следующий класс.</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17</a:t>
            </a:fld>
            <a:endParaRPr lang="ru-RU"/>
          </a:p>
        </p:txBody>
      </p:sp>
    </p:spTree>
    <p:extLst>
      <p:ext uri="{BB962C8B-B14F-4D97-AF65-F5344CB8AC3E}">
        <p14:creationId xmlns:p14="http://schemas.microsoft.com/office/powerpoint/2010/main" val="189114275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a:solidFill>
                  <a:schemeClr val="tx1"/>
                </a:solidFill>
                <a:effectLst/>
                <a:latin typeface="+mn-lt"/>
                <a:ea typeface="+mn-ea"/>
                <a:cs typeface="+mn-cs"/>
              </a:rPr>
              <a:t>Хочу проиллюстрировать, насколько видны изменения от программы к программе и особенности каждого из уровней программы для детей с РАС даже в названиях предметов.</a:t>
            </a: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a:solidFill>
                  <a:schemeClr val="tx1"/>
                </a:solidFill>
                <a:effectLst/>
                <a:latin typeface="+mn-lt"/>
                <a:ea typeface="+mn-ea"/>
                <a:cs typeface="+mn-cs"/>
              </a:rPr>
              <a:t>Первые два варианта, предметная область «Филология», а учебные предметы – русский язык, литературное чтение и иностранный язык. То есть стандартный набор. Когда же мы говорим о вариантах 3 и 4, содержание образования настолько меняется, что даже меняется название предметной области. В 3 варианте нет иностранного языка, но есть предмет «Устная речь». И это вполне логично, потому что такие дети подходят к началу обучения в школе, как правило, с нарушениями речи, которые носят коммуникативный характер, а также системное нарушение речи. Что касается варианта 4, то этот вариант, как правило, подходит для детей с наиболее выраженными множественными нарушениями. Это и интеллектуальные нарушения, и нарушения речи, и </a:t>
            </a:r>
            <a:r>
              <a:rPr lang="ru-RU" sz="1200" kern="1200" dirty="0" err="1">
                <a:solidFill>
                  <a:schemeClr val="tx1"/>
                </a:solidFill>
                <a:effectLst/>
                <a:latin typeface="+mn-lt"/>
                <a:ea typeface="+mn-ea"/>
                <a:cs typeface="+mn-cs"/>
              </a:rPr>
              <a:t>несформированность</a:t>
            </a:r>
            <a:r>
              <a:rPr lang="ru-RU" sz="1200" kern="1200" dirty="0">
                <a:solidFill>
                  <a:schemeClr val="tx1"/>
                </a:solidFill>
                <a:effectLst/>
                <a:latin typeface="+mn-lt"/>
                <a:ea typeface="+mn-ea"/>
                <a:cs typeface="+mn-cs"/>
              </a:rPr>
              <a:t> разного рода коммуникативных и социальных навыков. Здесь появляется учебный предмет, который называется «Речь и альтернативная коммуникация». Это говорит о том, что у ребенка не будет ни русского языка, ни литературного чтения, ни иностранного языка, а будут уроки по развитию речи и альтернативной коммуникации. Заменены сами уроки. </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18</a:t>
            </a:fld>
            <a:endParaRPr lang="ru-RU"/>
          </a:p>
        </p:txBody>
      </p:sp>
    </p:spTree>
    <p:extLst>
      <p:ext uri="{BB962C8B-B14F-4D97-AF65-F5344CB8AC3E}">
        <p14:creationId xmlns:p14="http://schemas.microsoft.com/office/powerpoint/2010/main" val="30537498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a:solidFill>
                  <a:schemeClr val="tx1"/>
                </a:solidFill>
                <a:effectLst/>
                <a:latin typeface="+mn-lt"/>
                <a:ea typeface="+mn-ea"/>
                <a:cs typeface="+mn-cs"/>
              </a:rPr>
              <a:t>Теперь немного поговорим про механизм индивидуализации АООП.  Как вы знаете, у детей с аутизмом ярко выражена </a:t>
            </a:r>
            <a:r>
              <a:rPr lang="ru-RU" sz="1200" kern="1200" dirty="0" err="1">
                <a:solidFill>
                  <a:schemeClr val="tx1"/>
                </a:solidFill>
                <a:effectLst/>
                <a:latin typeface="+mn-lt"/>
                <a:ea typeface="+mn-ea"/>
                <a:cs typeface="+mn-cs"/>
              </a:rPr>
              <a:t>асинхрония</a:t>
            </a:r>
            <a:r>
              <a:rPr lang="ru-RU" sz="1200" kern="1200" dirty="0">
                <a:solidFill>
                  <a:schemeClr val="tx1"/>
                </a:solidFill>
                <a:effectLst/>
                <a:latin typeface="+mn-lt"/>
                <a:ea typeface="+mn-ea"/>
                <a:cs typeface="+mn-cs"/>
              </a:rPr>
              <a:t> в развитии. Очень правильно, что в стандарт включена максимальная дифференциация адаптированных основных общеобразовательных программ, четыре варианта. Несмотря на то, что у других категорий детей с ОВЗ иногда нет этих четырех вариантов, а есть только два, этих четырех вариантов может быть недостаточно, и необходима индивидуализация программы на основе одного из этих четырех вариантов. За счет чего может осуществляться индивидуализация образования? Таких позиций только две: это индивидуализация учебного плана (то есть здесь меняется, например, соотношение времени, проведенного в классе и на индивидуальных занятиях, либо коррекционных, либо это уроки, организованные в индивидуальном порядке; то есть учебный план касается только времени, только режима работы ребенка). Что же касается АОП, то она как раз отвечает за индивидуализацию содержания. </a:t>
            </a:r>
          </a:p>
          <a:p>
            <a:r>
              <a:rPr lang="ru-RU" sz="1200" kern="1200" dirty="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19</a:t>
            </a:fld>
            <a:endParaRPr lang="ru-RU"/>
          </a:p>
        </p:txBody>
      </p:sp>
    </p:spTree>
    <p:extLst>
      <p:ext uri="{BB962C8B-B14F-4D97-AF65-F5344CB8AC3E}">
        <p14:creationId xmlns:p14="http://schemas.microsoft.com/office/powerpoint/2010/main" val="3856889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a:solidFill>
                  <a:schemeClr val="tx1"/>
                </a:solidFill>
                <a:effectLst/>
                <a:latin typeface="+mn-lt"/>
                <a:ea typeface="+mn-ea"/>
                <a:cs typeface="+mn-cs"/>
              </a:rPr>
              <a:t>Высокая распространенность расстройств аутистического спектра (РАС) требует внимания. Согласно оценке ВОЗ (резолюция от 8 апреля 2013 г.), распространенность РАС составляет 62/10 000, то есть один ребенок из 160 страдает нарушением аутистического спектра с возможной последующей инвалидностью. Эта оценка представляет собой среднее значение, и во многих контролируемых исследованиях приводятся существенно более высокие показатели. </a:t>
            </a:r>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2</a:t>
            </a:fld>
            <a:endParaRPr lang="ru-RU"/>
          </a:p>
        </p:txBody>
      </p:sp>
    </p:spTree>
    <p:extLst>
      <p:ext uri="{BB962C8B-B14F-4D97-AF65-F5344CB8AC3E}">
        <p14:creationId xmlns:p14="http://schemas.microsoft.com/office/powerpoint/2010/main" val="32298405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a:solidFill>
                  <a:schemeClr val="tx1"/>
                </a:solidFill>
                <a:effectLst/>
                <a:latin typeface="+mn-lt"/>
                <a:ea typeface="+mn-ea"/>
                <a:cs typeface="+mn-cs"/>
              </a:rPr>
              <a:t>Кто же составляет АОП? Непосредственно команда специалистов, которые работают с ребенком. Это будет довольно короткий документ, который отражает основные позиции в работе с ребенком. С одной стороны, он  отражает довольно полную информацию, касающуюся ребенка, но с другой стороны, только ту, которая необходима специалистам для работы с этим ребенком. </a:t>
            </a:r>
          </a:p>
          <a:p>
            <a:endParaRPr lang="ru-RU"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a:solidFill>
                  <a:schemeClr val="tx1"/>
                </a:solidFill>
                <a:effectLst/>
                <a:latin typeface="+mn-lt"/>
                <a:ea typeface="+mn-ea"/>
                <a:cs typeface="+mn-cs"/>
              </a:rPr>
              <a:t>Наличие данного документа, хорошо проработанного командой специалистов, придает процессу обучения учащегося с РАС четкий и рациональный характер, при котором можно формулировать конкретные цели, определять стратегии их достижения и отслеживать результаты обучения и воспитания.</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a:solidFill>
                  <a:schemeClr val="tx1"/>
                </a:solidFill>
                <a:effectLst/>
                <a:latin typeface="+mn-lt"/>
                <a:ea typeface="+mn-ea"/>
                <a:cs typeface="+mn-cs"/>
              </a:rPr>
              <a:t>Актуальность разработки адаптированной  </a:t>
            </a:r>
            <a:r>
              <a:rPr lang="ru-RU" sz="1200" kern="1200">
                <a:solidFill>
                  <a:schemeClr val="tx1"/>
                </a:solidFill>
                <a:effectLst/>
                <a:latin typeface="+mn-lt"/>
                <a:ea typeface="+mn-ea"/>
                <a:cs typeface="+mn-cs"/>
              </a:rPr>
              <a:t>образовательной программы, прежде всего, обусловлена правом каждого ребенка с особыми образовательными потребностями на получение качественного образования в любой общеобразовательной организации. </a:t>
            </a:r>
          </a:p>
          <a:p>
            <a:pPr marL="0" marR="0" lvl="0" indent="0" algn="l" defTabSz="914400" rtl="0" eaLnBrk="1" fontAlgn="auto" latinLnBrk="0" hangingPunct="1">
              <a:lnSpc>
                <a:spcPct val="100000"/>
              </a:lnSpc>
              <a:spcBef>
                <a:spcPts val="0"/>
              </a:spcBef>
              <a:spcAft>
                <a:spcPts val="0"/>
              </a:spcAft>
              <a:buClrTx/>
              <a:buSzTx/>
              <a:buFontTx/>
              <a:buNone/>
              <a:tabLst/>
              <a:defRPr/>
            </a:pPr>
            <a:endParaRPr lang="ru-RU" sz="1200" kern="1200" dirty="0">
              <a:solidFill>
                <a:schemeClr val="tx1"/>
              </a:solidFill>
              <a:effectLst/>
              <a:latin typeface="+mn-lt"/>
              <a:ea typeface="+mn-ea"/>
              <a:cs typeface="+mn-cs"/>
            </a:endParaRPr>
          </a:p>
          <a:p>
            <a:endParaRPr lang="ru-RU" sz="1200" kern="1200" dirty="0">
              <a:solidFill>
                <a:schemeClr val="tx1"/>
              </a:solidFill>
              <a:effectLst/>
              <a:latin typeface="+mn-lt"/>
              <a:ea typeface="+mn-ea"/>
              <a:cs typeface="+mn-cs"/>
            </a:endParaRPr>
          </a:p>
          <a:p>
            <a:endParaRPr lang="ru-RU" sz="1200" kern="1200" dirty="0">
              <a:solidFill>
                <a:schemeClr val="tx1"/>
              </a:solidFill>
              <a:effectLst/>
              <a:latin typeface="+mn-lt"/>
              <a:ea typeface="+mn-ea"/>
              <a:cs typeface="+mn-cs"/>
            </a:endParaRPr>
          </a:p>
          <a:p>
            <a:r>
              <a:rPr lang="ru-RU" sz="1200" kern="1200" dirty="0">
                <a:solidFill>
                  <a:schemeClr val="tx1"/>
                </a:solidFill>
                <a:effectLst/>
                <a:latin typeface="+mn-lt"/>
                <a:ea typeface="+mn-ea"/>
                <a:cs typeface="+mn-cs"/>
              </a:rPr>
              <a:t>Что же касается АООП, то, как только в школе появляется ребенок с аутизмом, то в большую образовательную программу образовательной организации включается блок «Адаптированная основная общеобразовательная программа обучающихся с расстройствами аутистического спектра». И эту программу формирует не учитель и не специалисты, работающие с ребенком. Для этого в школах есть завучи, команда методистов, которые помогают в формировании этого блока, а также координаторы по инклюзии. То есть это по сути задача группы методического отдела.</a:t>
            </a:r>
          </a:p>
          <a:p>
            <a:r>
              <a:rPr lang="ru-RU" sz="1200" kern="1200" dirty="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20</a:t>
            </a:fld>
            <a:endParaRPr lang="ru-RU"/>
          </a:p>
        </p:txBody>
      </p:sp>
    </p:spTree>
    <p:extLst>
      <p:ext uri="{BB962C8B-B14F-4D97-AF65-F5344CB8AC3E}">
        <p14:creationId xmlns:p14="http://schemas.microsoft.com/office/powerpoint/2010/main" val="141012305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a:solidFill>
                  <a:schemeClr val="tx1"/>
                </a:solidFill>
                <a:effectLst/>
                <a:latin typeface="+mn-lt"/>
                <a:ea typeface="+mn-ea"/>
                <a:cs typeface="+mn-cs"/>
              </a:rPr>
              <a:t>В каких случаях необходима разработка АОП? В том случае, когда:</a:t>
            </a:r>
          </a:p>
          <a:p>
            <a:pPr lvl="0"/>
            <a:r>
              <a:rPr lang="ru-RU" sz="1200" kern="1200" dirty="0">
                <a:solidFill>
                  <a:schemeClr val="tx1"/>
                </a:solidFill>
                <a:effectLst/>
                <a:latin typeface="+mn-lt"/>
                <a:ea typeface="+mn-ea"/>
                <a:cs typeface="+mn-cs"/>
              </a:rPr>
              <a:t>ребенок с РАС оказывается в инклюзивном классе.</a:t>
            </a:r>
          </a:p>
          <a:p>
            <a:pPr lvl="0"/>
            <a:r>
              <a:rPr lang="ru-RU" sz="1200" kern="1200" dirty="0">
                <a:solidFill>
                  <a:schemeClr val="tx1"/>
                </a:solidFill>
                <a:effectLst/>
                <a:latin typeface="+mn-lt"/>
                <a:ea typeface="+mn-ea"/>
                <a:cs typeface="+mn-cs"/>
              </a:rPr>
              <a:t>ребенок с РАС в классе с детьми с другими ограничениями по возможностям здоровья</a:t>
            </a:r>
          </a:p>
          <a:p>
            <a:r>
              <a:rPr lang="ru-RU" sz="1200" kern="1200" dirty="0">
                <a:solidFill>
                  <a:schemeClr val="tx1"/>
                </a:solidFill>
                <a:effectLst/>
                <a:latin typeface="+mn-lt"/>
                <a:ea typeface="+mn-ea"/>
                <a:cs typeface="+mn-cs"/>
              </a:rPr>
              <a:t>Например, он учится в классе для детей с интеллектуальными нарушениями. Кстати, это своего рода тоже инклюзия, это включение ребенка с аутизмом в среду детей, которые по уровню социального развития выше, чем он, а по уровню образовательных результатов, которые планируется достичь, он с ними на одном уровне. Это тоже хороший вариант.</a:t>
            </a:r>
          </a:p>
          <a:p>
            <a:pPr lvl="0"/>
            <a:r>
              <a:rPr lang="ru-RU" sz="1200" kern="1200" dirty="0">
                <a:solidFill>
                  <a:schemeClr val="tx1"/>
                </a:solidFill>
                <a:effectLst/>
                <a:latin typeface="+mn-lt"/>
                <a:ea typeface="+mn-ea"/>
                <a:cs typeface="+mn-cs"/>
              </a:rPr>
              <a:t>Ребенок с аутизмом - в классе с другими детьми с аутизмом, но уровень его развития ниже уровня развития других детей.</a:t>
            </a:r>
          </a:p>
          <a:p>
            <a:pPr lvl="0"/>
            <a:r>
              <a:rPr lang="ru-RU" sz="1200" kern="1200" dirty="0">
                <a:solidFill>
                  <a:schemeClr val="tx1"/>
                </a:solidFill>
                <a:effectLst/>
                <a:latin typeface="+mn-lt"/>
                <a:ea typeface="+mn-ea"/>
                <a:cs typeface="+mn-cs"/>
              </a:rPr>
              <a:t>Ребенок с аутизмом находится на надомном обучении.</a:t>
            </a:r>
          </a:p>
          <a:p>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Если обобщить, то можно сказать так: всегда, когда в классе есть ребенок, который по уровню развития сильно отличается от других, необходима индивидуализированная программа.</a:t>
            </a:r>
          </a:p>
          <a:p>
            <a:r>
              <a:rPr lang="ru-RU" sz="1200" kern="1200" dirty="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21</a:t>
            </a:fld>
            <a:endParaRPr lang="ru-RU"/>
          </a:p>
        </p:txBody>
      </p:sp>
    </p:spTree>
    <p:extLst>
      <p:ext uri="{BB962C8B-B14F-4D97-AF65-F5344CB8AC3E}">
        <p14:creationId xmlns:p14="http://schemas.microsoft.com/office/powerpoint/2010/main" val="415484661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a:solidFill>
                  <a:schemeClr val="tx1"/>
                </a:solidFill>
                <a:effectLst/>
                <a:latin typeface="+mn-lt"/>
                <a:ea typeface="+mn-ea"/>
                <a:cs typeface="+mn-cs"/>
              </a:rPr>
              <a:t>Она формируется на основе трех вариантов АООП. Когда мы говорим об индивидуализации программы для детей, обучающихся по варианту 8.4, то в этом случае она происходит в виде СИПР. СИПР – специальная индивидуальная программа развития. То есть, в данном случае акцент смещается, и речь идет не столько об образовании ребенка, сколько - о его развитии. Там будет, конечно, большой объем отведен формированию социально-бытовых навыков, коммуникативных навыков, стереотипов учебного поведения и т.д. То есть связан  с развитием ребенка.</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22</a:t>
            </a:fld>
            <a:endParaRPr lang="ru-RU"/>
          </a:p>
        </p:txBody>
      </p:sp>
    </p:spTree>
    <p:extLst>
      <p:ext uri="{BB962C8B-B14F-4D97-AF65-F5344CB8AC3E}">
        <p14:creationId xmlns:p14="http://schemas.microsoft.com/office/powerpoint/2010/main" val="102957962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a:solidFill>
                  <a:schemeClr val="tx1"/>
                </a:solidFill>
                <a:effectLst/>
                <a:latin typeface="+mn-lt"/>
                <a:ea typeface="+mn-ea"/>
                <a:cs typeface="+mn-cs"/>
              </a:rPr>
              <a:t>Не существует единого стандарта оформления такой программы.</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23</a:t>
            </a:fld>
            <a:endParaRPr lang="ru-RU"/>
          </a:p>
        </p:txBody>
      </p:sp>
    </p:spTree>
    <p:extLst>
      <p:ext uri="{BB962C8B-B14F-4D97-AF65-F5344CB8AC3E}">
        <p14:creationId xmlns:p14="http://schemas.microsoft.com/office/powerpoint/2010/main" val="164225492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a:solidFill>
                  <a:schemeClr val="tx1"/>
                </a:solidFill>
                <a:effectLst/>
                <a:latin typeface="+mn-lt"/>
                <a:ea typeface="+mn-ea"/>
                <a:cs typeface="+mn-cs"/>
              </a:rPr>
              <a:t>Выводы: </a:t>
            </a:r>
          </a:p>
          <a:p>
            <a:pPr lvl="0"/>
            <a:r>
              <a:rPr lang="ru-RU" sz="1200" kern="1200" dirty="0">
                <a:solidFill>
                  <a:schemeClr val="tx1"/>
                </a:solidFill>
                <a:effectLst/>
                <a:latin typeface="+mn-lt"/>
                <a:ea typeface="+mn-ea"/>
                <a:cs typeface="+mn-cs"/>
              </a:rPr>
              <a:t>Для детей с РАС существует 4 варианта АООП.</a:t>
            </a:r>
          </a:p>
          <a:p>
            <a:pPr lvl="0"/>
            <a:r>
              <a:rPr lang="ru-RU" sz="1200" kern="1200" dirty="0">
                <a:solidFill>
                  <a:schemeClr val="tx1"/>
                </a:solidFill>
                <a:effectLst/>
                <a:latin typeface="+mn-lt"/>
                <a:ea typeface="+mn-ea"/>
                <a:cs typeface="+mn-cs"/>
              </a:rPr>
              <a:t>Любой вариант АООП реализуется в любой форме: инклюзивный класс, класс для детей с ОВЗ, класс для детей с РАС.</a:t>
            </a:r>
          </a:p>
          <a:p>
            <a:pPr lvl="0"/>
            <a:r>
              <a:rPr lang="ru-RU" sz="1200" kern="1200" dirty="0">
                <a:solidFill>
                  <a:schemeClr val="tx1"/>
                </a:solidFill>
                <a:effectLst/>
                <a:latin typeface="+mn-lt"/>
                <a:ea typeface="+mn-ea"/>
                <a:cs typeface="+mn-cs"/>
              </a:rPr>
              <a:t>В АООП 8.1 и 8.2 планируемые результаты практически не меняются.</a:t>
            </a:r>
          </a:p>
          <a:p>
            <a:pPr lvl="0"/>
            <a:r>
              <a:rPr lang="ru-RU" sz="1200" kern="1200" dirty="0">
                <a:solidFill>
                  <a:schemeClr val="tx1"/>
                </a:solidFill>
                <a:effectLst/>
                <a:latin typeface="+mn-lt"/>
                <a:ea typeface="+mn-ea"/>
                <a:cs typeface="+mn-cs"/>
              </a:rPr>
              <a:t>В АООП 8.3 и 8.4 планируемые результаты существенно упрощены и/или изменены.</a:t>
            </a:r>
          </a:p>
          <a:p>
            <a:pPr lvl="0"/>
            <a:r>
              <a:rPr lang="ru-RU" sz="1200" kern="1200" dirty="0">
                <a:solidFill>
                  <a:schemeClr val="tx1"/>
                </a:solidFill>
                <a:effectLst/>
                <a:latin typeface="+mn-lt"/>
                <a:ea typeface="+mn-ea"/>
                <a:cs typeface="+mn-cs"/>
              </a:rPr>
              <a:t>АОП – механизм индивидуализации АООП.</a:t>
            </a:r>
          </a:p>
          <a:p>
            <a:pPr lvl="0"/>
            <a:r>
              <a:rPr lang="ru-RU" sz="1200" kern="1200" dirty="0">
                <a:solidFill>
                  <a:schemeClr val="tx1"/>
                </a:solidFill>
                <a:effectLst/>
                <a:latin typeface="+mn-lt"/>
                <a:ea typeface="+mn-ea"/>
                <a:cs typeface="+mn-cs"/>
              </a:rPr>
              <a:t>АОП используется, когда уровень развития ребенка существенно отличается от уровня развития детей в классе.</a:t>
            </a:r>
          </a:p>
          <a:p>
            <a:pPr lvl="0"/>
            <a:r>
              <a:rPr lang="ru-RU" sz="1200" kern="1200" dirty="0">
                <a:solidFill>
                  <a:schemeClr val="tx1"/>
                </a:solidFill>
                <a:effectLst/>
                <a:latin typeface="+mn-lt"/>
                <a:ea typeface="+mn-ea"/>
                <a:cs typeface="+mn-cs"/>
              </a:rPr>
              <a:t>При реализации АООП и АОП необходима адаптация учебного материала и создание специальных условий, о чем сейчас и продолжат рассказывать мои коллеги.</a:t>
            </a:r>
          </a:p>
          <a:p>
            <a:r>
              <a:rPr lang="ru-RU" sz="1200" kern="1200" dirty="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24</a:t>
            </a:fld>
            <a:endParaRPr lang="ru-RU"/>
          </a:p>
        </p:txBody>
      </p:sp>
    </p:spTree>
    <p:extLst>
      <p:ext uri="{BB962C8B-B14F-4D97-AF65-F5344CB8AC3E}">
        <p14:creationId xmlns:p14="http://schemas.microsoft.com/office/powerpoint/2010/main" val="3347917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a:p>
        </p:txBody>
      </p:sp>
      <p:sp>
        <p:nvSpPr>
          <p:cNvPr id="4" name="Номер слайда 3"/>
          <p:cNvSpPr>
            <a:spLocks noGrp="1"/>
          </p:cNvSpPr>
          <p:nvPr>
            <p:ph type="sldNum" sz="quarter" idx="10"/>
          </p:nvPr>
        </p:nvSpPr>
        <p:spPr/>
        <p:txBody>
          <a:bodyPr/>
          <a:lstStyle/>
          <a:p>
            <a:fld id="{9146AC32-ED08-FB47-9BA7-3A3FAEF506EE}" type="slidenum">
              <a:rPr lang="ru-RU" smtClean="0"/>
              <a:t>25</a:t>
            </a:fld>
            <a:endParaRPr lang="ru-RU"/>
          </a:p>
        </p:txBody>
      </p:sp>
    </p:spTree>
    <p:extLst>
      <p:ext uri="{BB962C8B-B14F-4D97-AF65-F5344CB8AC3E}">
        <p14:creationId xmlns:p14="http://schemas.microsoft.com/office/powerpoint/2010/main" val="10258751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a:solidFill>
                  <a:schemeClr val="tx1"/>
                </a:solidFill>
                <a:effectLst/>
                <a:latin typeface="+mn-lt"/>
                <a:ea typeface="+mn-ea"/>
                <a:cs typeface="+mn-cs"/>
              </a:rPr>
              <a:t>Кроме того, всюду отмечается рост расстройств аутистического спектра.</a:t>
            </a:r>
          </a:p>
        </p:txBody>
      </p:sp>
      <p:sp>
        <p:nvSpPr>
          <p:cNvPr id="4" name="Номер слайда 3"/>
          <p:cNvSpPr>
            <a:spLocks noGrp="1"/>
          </p:cNvSpPr>
          <p:nvPr>
            <p:ph type="sldNum" sz="quarter" idx="10"/>
          </p:nvPr>
        </p:nvSpPr>
        <p:spPr/>
        <p:txBody>
          <a:bodyPr/>
          <a:lstStyle/>
          <a:p>
            <a:fld id="{9146AC32-ED08-FB47-9BA7-3A3FAEF506EE}" type="slidenum">
              <a:rPr lang="ru-RU" smtClean="0"/>
              <a:t>3</a:t>
            </a:fld>
            <a:endParaRPr lang="ru-RU"/>
          </a:p>
        </p:txBody>
      </p:sp>
    </p:spTree>
    <p:extLst>
      <p:ext uri="{BB962C8B-B14F-4D97-AF65-F5344CB8AC3E}">
        <p14:creationId xmlns:p14="http://schemas.microsoft.com/office/powerpoint/2010/main" val="3271189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a:solidFill>
                  <a:schemeClr val="tx1"/>
                </a:solidFill>
                <a:effectLst/>
                <a:latin typeface="+mn-lt"/>
                <a:ea typeface="+mn-ea"/>
                <a:cs typeface="+mn-cs"/>
              </a:rPr>
              <a:t>Так, например, в США с 1980-х годов эти показатели выросли примерно в 10 раз.</a:t>
            </a:r>
            <a:r>
              <a:rPr lang="ru-RU" dirty="0">
                <a:effectLst/>
              </a:rPr>
              <a:t> </a:t>
            </a:r>
            <a:endParaRPr lang="ru-RU" dirty="0"/>
          </a:p>
          <a:p>
            <a:r>
              <a:rPr lang="ru-RU" sz="1200" kern="1200" dirty="0">
                <a:solidFill>
                  <a:schemeClr val="tx1"/>
                </a:solidFill>
                <a:effectLst/>
                <a:latin typeface="+mn-lt"/>
                <a:ea typeface="+mn-ea"/>
                <a:cs typeface="+mn-cs"/>
              </a:rPr>
              <a:t>В настоящее время в Российской Федерации отсутствуют достоверные статистические данные о частоте встречаемости РАС. Однако, исходя из эпидемиологических данных, можно предполагать, что даже по самым осторожным оценкам, в Российской Федерации число детей с РАС в возрасте до 18 лет варьирует в пределах 300-400 тысяч.</a:t>
            </a:r>
          </a:p>
          <a:p>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Следовательно, практически в каждой школе обучается несколько детей с РАС. </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4</a:t>
            </a:fld>
            <a:endParaRPr lang="ru-RU"/>
          </a:p>
        </p:txBody>
      </p:sp>
    </p:spTree>
    <p:extLst>
      <p:ext uri="{BB962C8B-B14F-4D97-AF65-F5344CB8AC3E}">
        <p14:creationId xmlns:p14="http://schemas.microsoft.com/office/powerpoint/2010/main" val="25922341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a:solidFill>
                  <a:schemeClr val="tx1"/>
                </a:solidFill>
                <a:effectLst/>
                <a:latin typeface="+mn-lt"/>
                <a:ea typeface="+mn-ea"/>
                <a:cs typeface="+mn-cs"/>
              </a:rPr>
              <a:t>Следовательно, практически в каждой школе обучается несколько детей с РАС. </a:t>
            </a:r>
          </a:p>
          <a:p>
            <a:r>
              <a:rPr lang="ru-RU" sz="1200" kern="1200" dirty="0">
                <a:solidFill>
                  <a:schemeClr val="tx1"/>
                </a:solidFill>
                <a:effectLst/>
                <a:latin typeface="+mn-lt"/>
                <a:ea typeface="+mn-ea"/>
                <a:cs typeface="+mn-cs"/>
              </a:rPr>
              <a:t>При организации инклюзивной практики обучающийся с РАС получает образование, находясь в среде обычных сверстников.</a:t>
            </a:r>
          </a:p>
          <a:p>
            <a:r>
              <a:rPr lang="ru-RU" sz="1200" kern="1200" dirty="0">
                <a:solidFill>
                  <a:schemeClr val="tx1"/>
                </a:solidFill>
                <a:effectLst/>
                <a:latin typeface="+mn-lt"/>
                <a:ea typeface="+mn-ea"/>
                <a:cs typeface="+mn-cs"/>
              </a:rPr>
              <a:t>Он включен в общий образовательный процесс, но нуждается в создании специальных образовательных условий. Одним из таких условий является составление образовательной организацией адаптированной основной образовательной программы (АООП НОО) для каждой категории учащихся с ОВЗ.</a:t>
            </a:r>
          </a:p>
          <a:p>
            <a:r>
              <a:rPr lang="ru-RU" sz="1200" kern="1200" dirty="0">
                <a:solidFill>
                  <a:schemeClr val="tx1"/>
                </a:solidFill>
                <a:effectLst/>
                <a:latin typeface="+mn-lt"/>
                <a:ea typeface="+mn-ea"/>
                <a:cs typeface="+mn-cs"/>
              </a:rPr>
              <a:t>О чем говорит нам вступивший в действие 1 сентября 2016года</a:t>
            </a:r>
          </a:p>
          <a:p>
            <a:pPr marL="0" indent="0">
              <a:buNone/>
            </a:pPr>
            <a:r>
              <a:rPr lang="ru-RU" sz="1200" b="1" i="1" dirty="0"/>
              <a:t>Федеральный закон от "Об образовании в</a:t>
            </a:r>
          </a:p>
          <a:p>
            <a:pPr marL="0" indent="0">
              <a:buNone/>
            </a:pPr>
            <a:r>
              <a:rPr lang="ru-RU" sz="1200" b="1" i="1" dirty="0"/>
              <a:t> Российской Федерации"</a:t>
            </a:r>
            <a:endParaRPr lang="ru-RU" sz="1200" b="1" dirty="0"/>
          </a:p>
          <a:p>
            <a:pPr marL="0" indent="0">
              <a:buNone/>
            </a:pPr>
            <a:r>
              <a:rPr lang="ru-RU" sz="1200" b="1" i="1" dirty="0"/>
              <a:t>29.12.2012 N273-ФЗ</a:t>
            </a:r>
          </a:p>
          <a:p>
            <a:pPr marL="0" indent="0">
              <a:buNone/>
            </a:pPr>
            <a:r>
              <a:rPr lang="ru-RU" sz="1200" b="1" i="1" dirty="0"/>
              <a:t> </a:t>
            </a:r>
            <a:endParaRPr lang="ru-RU" sz="1200" kern="1200" dirty="0">
              <a:solidFill>
                <a:schemeClr val="tx1"/>
              </a:solidFill>
              <a:effectLst/>
              <a:latin typeface="+mn-lt"/>
              <a:ea typeface="+mn-ea"/>
              <a:cs typeface="+mn-cs"/>
            </a:endParaRP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5</a:t>
            </a:fld>
            <a:endParaRPr lang="ru-RU"/>
          </a:p>
        </p:txBody>
      </p:sp>
    </p:spTree>
    <p:extLst>
      <p:ext uri="{BB962C8B-B14F-4D97-AF65-F5344CB8AC3E}">
        <p14:creationId xmlns:p14="http://schemas.microsoft.com/office/powerpoint/2010/main" val="34996608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a:solidFill>
                  <a:schemeClr val="tx1"/>
                </a:solidFill>
                <a:effectLst/>
                <a:latin typeface="+mn-lt"/>
                <a:ea typeface="+mn-ea"/>
                <a:cs typeface="+mn-cs"/>
              </a:rPr>
              <a:t>Давайте мы посмотрим на статью 79 Федерального закона об образовании. В первом пункте обозначено, что содержание образования и условия организации обучения и воспитания обучающихся с ОВЗ регламентируются </a:t>
            </a:r>
            <a:r>
              <a:rPr lang="ru-RU" sz="1200" b="1" kern="1200" dirty="0">
                <a:solidFill>
                  <a:schemeClr val="tx1"/>
                </a:solidFill>
                <a:effectLst/>
                <a:latin typeface="+mn-lt"/>
                <a:ea typeface="+mn-ea"/>
                <a:cs typeface="+mn-cs"/>
              </a:rPr>
              <a:t>адаптированной образовательной программой</a:t>
            </a:r>
            <a:r>
              <a:rPr lang="ru-RU" sz="1200" kern="1200" dirty="0">
                <a:solidFill>
                  <a:schemeClr val="tx1"/>
                </a:solidFill>
                <a:effectLst/>
                <a:latin typeface="+mn-lt"/>
                <a:ea typeface="+mn-ea"/>
                <a:cs typeface="+mn-cs"/>
              </a:rPr>
              <a:t>. Это говорит нам о том, что для детей с РАС необходима адаптированная образовательная программа.</a:t>
            </a:r>
          </a:p>
          <a:p>
            <a:r>
              <a:rPr lang="ru-RU" sz="1200" b="1" u="sng" kern="1200" dirty="0">
                <a:solidFill>
                  <a:schemeClr val="tx1"/>
                </a:solidFill>
                <a:effectLst/>
                <a:latin typeface="+mn-lt"/>
                <a:ea typeface="+mn-ea"/>
                <a:cs typeface="+mn-cs"/>
              </a:rPr>
              <a:t>Всегда ли это нужно?</a:t>
            </a:r>
            <a:endParaRPr lang="ru-RU" sz="1200" kern="1200" dirty="0">
              <a:solidFill>
                <a:schemeClr val="tx1"/>
              </a:solidFill>
              <a:effectLst/>
              <a:latin typeface="+mn-lt"/>
              <a:ea typeface="+mn-ea"/>
              <a:cs typeface="+mn-cs"/>
            </a:endParaRPr>
          </a:p>
          <a:p>
            <a:r>
              <a:rPr lang="ru-RU" sz="1200" kern="1200" dirty="0">
                <a:solidFill>
                  <a:schemeClr val="tx1"/>
                </a:solidFill>
                <a:effectLst/>
                <a:latin typeface="+mn-lt"/>
                <a:ea typeface="+mn-ea"/>
                <a:cs typeface="+mn-cs"/>
              </a:rPr>
              <a:t>Да, это нужно всегда. Именно работа по адаптированной программе в большей степени учтет все индивидуальные особенности ребенка, поможет создать для него все необходимые специальные условия, прописать все труднодостижимые планируемые результаты. И, если адаптированной образовательной программы нет, то сделать всего этого мы не сможем.</a:t>
            </a:r>
          </a:p>
          <a:p>
            <a:r>
              <a:rPr lang="ru-RU" sz="1200" kern="1200" dirty="0">
                <a:solidFill>
                  <a:schemeClr val="tx1"/>
                </a:solidFill>
                <a:effectLst/>
                <a:latin typeface="+mn-lt"/>
                <a:ea typeface="+mn-ea"/>
                <a:cs typeface="+mn-cs"/>
              </a:rPr>
              <a:t> </a:t>
            </a:r>
          </a:p>
          <a:p>
            <a:r>
              <a:rPr lang="ru-RU" sz="1200" kern="1200" dirty="0">
                <a:solidFill>
                  <a:schemeClr val="tx1"/>
                </a:solidFill>
                <a:effectLst/>
                <a:latin typeface="+mn-lt"/>
                <a:ea typeface="+mn-ea"/>
                <a:cs typeface="+mn-cs"/>
              </a:rPr>
              <a:t>Есть четыре варианта адаптированной основной общеобразовательной программы для детей с РАС. Прописывается, определяется вариант АООП психолого-медико-педагогической комиссией. Соответственно, если ребенок прошел ПМПК, то такая возможность адаптации образовательной программы существует, и ее школа обязана реализовывать. У детей, не прошедших ПМПК, нет возможности обучаться по АООП.  Следовательно, когда мы говорим об адаптации образовательной программы, первым пунктом мы говорим о прохождении психолого-медико-педагогической комиссии.</a:t>
            </a:r>
          </a:p>
          <a:p>
            <a:r>
              <a:rPr lang="ru-RU" sz="1200" kern="1200" dirty="0">
                <a:solidFill>
                  <a:schemeClr val="tx1"/>
                </a:solidFill>
                <a:effectLst/>
                <a:latin typeface="+mn-lt"/>
                <a:ea typeface="+mn-ea"/>
                <a:cs typeface="+mn-cs"/>
              </a:rPr>
              <a:t>Уже во второй статье мы видим вторую формулировку – </a:t>
            </a:r>
            <a:r>
              <a:rPr lang="ru-RU" sz="1200" b="1" kern="1200" dirty="0">
                <a:solidFill>
                  <a:schemeClr val="tx1"/>
                </a:solidFill>
                <a:effectLst/>
                <a:latin typeface="+mn-lt"/>
                <a:ea typeface="+mn-ea"/>
                <a:cs typeface="+mn-cs"/>
              </a:rPr>
              <a:t>адаптированная основная общеобразовательная программа</a:t>
            </a:r>
            <a:r>
              <a:rPr lang="ru-RU" sz="1200" kern="1200" dirty="0">
                <a:solidFill>
                  <a:schemeClr val="tx1"/>
                </a:solidFill>
                <a:effectLst/>
                <a:latin typeface="+mn-lt"/>
                <a:ea typeface="+mn-ea"/>
                <a:cs typeface="+mn-cs"/>
              </a:rPr>
              <a:t> (АООП). В чем же разница? Общеобразовательная программа - программа, по которой получают образование все дети.</a:t>
            </a:r>
            <a:r>
              <a:rPr lang="ru-RU" dirty="0">
                <a:effectLst/>
              </a:rPr>
              <a:t> </a:t>
            </a:r>
            <a:endParaRPr lang="ru-RU" sz="1200" kern="1200" dirty="0">
              <a:solidFill>
                <a:schemeClr val="tx1"/>
              </a:solidFill>
              <a:effectLst/>
              <a:latin typeface="+mn-lt"/>
              <a:ea typeface="+mn-ea"/>
              <a:cs typeface="+mn-cs"/>
            </a:endParaRPr>
          </a:p>
          <a:p>
            <a:endParaRPr lang="ru-RU" sz="1200" kern="1200" dirty="0">
              <a:solidFill>
                <a:schemeClr val="tx1"/>
              </a:solidFill>
              <a:effectLst/>
              <a:latin typeface="+mn-lt"/>
              <a:ea typeface="+mn-ea"/>
              <a:cs typeface="+mn-cs"/>
            </a:endParaRPr>
          </a:p>
          <a:p>
            <a:r>
              <a:rPr lang="ru-RU" sz="1200" kern="1200" dirty="0">
                <a:solidFill>
                  <a:schemeClr val="tx1"/>
                </a:solidFill>
                <a:effectLst/>
                <a:latin typeface="+mn-lt"/>
                <a:ea typeface="+mn-ea"/>
                <a:cs typeface="+mn-cs"/>
              </a:rPr>
              <a:t> </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6</a:t>
            </a:fld>
            <a:endParaRPr lang="ru-RU"/>
          </a:p>
        </p:txBody>
      </p:sp>
    </p:spTree>
    <p:extLst>
      <p:ext uri="{BB962C8B-B14F-4D97-AF65-F5344CB8AC3E}">
        <p14:creationId xmlns:p14="http://schemas.microsoft.com/office/powerpoint/2010/main" val="18973188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a:solidFill>
                  <a:schemeClr val="tx1"/>
                </a:solidFill>
                <a:effectLst/>
                <a:latin typeface="+mn-lt"/>
                <a:ea typeface="+mn-ea"/>
                <a:cs typeface="+mn-cs"/>
              </a:rPr>
              <a:t>Когда мы говорим про АОП, речь идет о более сильной адаптации, уже индивидуальной адаптации образовательной программы под конкретного ребенка. </a:t>
            </a:r>
          </a:p>
          <a:p>
            <a:r>
              <a:rPr lang="ru-RU" sz="1200" kern="1200" dirty="0">
                <a:solidFill>
                  <a:schemeClr val="tx1"/>
                </a:solidFill>
                <a:effectLst/>
                <a:latin typeface="+mn-lt"/>
                <a:ea typeface="+mn-ea"/>
                <a:cs typeface="+mn-cs"/>
              </a:rPr>
              <a:t>Например: Ребенок с РАС. ПМПК определила ему первый вариант адаптированной основной общеобразовательной программы (8.1). Эта программа вошла в образовательную программу организации. Дальше ребенок реально попадает в инклюзивную образовательную среду, и становится очевидно, что уровень его развития, его особенностей сильно отличается от уровня других детей. И в этом случае индивидуально под ребенка создается адаптированная образовательная программа.</a:t>
            </a:r>
          </a:p>
          <a:p>
            <a:endParaRPr lang="ru-RU" sz="1200" kern="1200" dirty="0">
              <a:solidFill>
                <a:schemeClr val="tx1"/>
              </a:solidFill>
              <a:effectLst/>
              <a:latin typeface="+mn-lt"/>
              <a:ea typeface="+mn-ea"/>
              <a:cs typeface="+mn-cs"/>
            </a:endParaRPr>
          </a:p>
          <a:p>
            <a:r>
              <a:rPr lang="ru-RU" sz="1200" kern="1200" dirty="0">
                <a:solidFill>
                  <a:schemeClr val="tx1"/>
                </a:solidFill>
                <a:effectLst/>
                <a:latin typeface="+mn-lt"/>
                <a:ea typeface="+mn-ea"/>
                <a:cs typeface="+mn-cs"/>
              </a:rPr>
              <a:t>Несмотря на то, что все основные условия, необходимые для детей с РАС, определены образовательной организацией в АООП НОО, каждому конкретному ребенку требуется определение специфических индивидуальных условий.</a:t>
            </a:r>
          </a:p>
          <a:p>
            <a:endParaRPr lang="ru-RU" sz="1200" kern="1200" dirty="0">
              <a:solidFill>
                <a:schemeClr val="tx1"/>
              </a:solidFill>
              <a:effectLst/>
              <a:latin typeface="+mn-lt"/>
              <a:ea typeface="+mn-ea"/>
              <a:cs typeface="+mn-cs"/>
            </a:endParaRPr>
          </a:p>
          <a:p>
            <a:r>
              <a:rPr lang="ru-RU" sz="1200" kern="1200" dirty="0">
                <a:solidFill>
                  <a:schemeClr val="tx1"/>
                </a:solidFill>
                <a:effectLst/>
                <a:latin typeface="+mn-lt"/>
                <a:ea typeface="+mn-ea"/>
                <a:cs typeface="+mn-cs"/>
              </a:rPr>
              <a:t>Именно это обосновывает необходимость создания адаптированной образовательной программы (АОП), в которой будут определены все специфические  условия  обучения  и  индивидуальные  планируемые результаты, необходимые для конкретного ученика с РАС.</a:t>
            </a:r>
          </a:p>
          <a:p>
            <a:r>
              <a:rPr lang="ru-RU" sz="1200" kern="1200" dirty="0">
                <a:solidFill>
                  <a:schemeClr val="tx1"/>
                </a:solidFill>
                <a:effectLst/>
                <a:latin typeface="+mn-lt"/>
                <a:ea typeface="+mn-ea"/>
                <a:cs typeface="+mn-cs"/>
              </a:rPr>
              <a:t>Наличие АОП позволяет:</a:t>
            </a:r>
          </a:p>
          <a:p>
            <a:r>
              <a:rPr lang="ru-RU" sz="1200" kern="1200" dirty="0">
                <a:solidFill>
                  <a:schemeClr val="tx1"/>
                </a:solidFill>
                <a:effectLst/>
                <a:latin typeface="+mn-lt"/>
                <a:ea typeface="+mn-ea"/>
                <a:cs typeface="+mn-cs"/>
              </a:rPr>
              <a:t>—на основе комплексной диагностики определить специальные условия, специфичные для конкретного ребенка с РАС;</a:t>
            </a:r>
          </a:p>
          <a:p>
            <a:r>
              <a:rPr lang="ru-RU" sz="1200" kern="1200" dirty="0">
                <a:solidFill>
                  <a:schemeClr val="tx1"/>
                </a:solidFill>
                <a:effectLst/>
                <a:latin typeface="+mn-lt"/>
                <a:ea typeface="+mn-ea"/>
                <a:cs typeface="+mn-cs"/>
              </a:rPr>
              <a:t>—структурировать и систематизировать процесс обучения;</a:t>
            </a:r>
          </a:p>
          <a:p>
            <a:r>
              <a:rPr lang="ru-RU" sz="1200" kern="1200" dirty="0">
                <a:solidFill>
                  <a:schemeClr val="tx1"/>
                </a:solidFill>
                <a:effectLst/>
                <a:latin typeface="+mn-lt"/>
                <a:ea typeface="+mn-ea"/>
                <a:cs typeface="+mn-cs"/>
              </a:rPr>
              <a:t>—обозначить основные проблемы в освоении предметных областей и определить индивидуальные планируемые результаты;</a:t>
            </a:r>
          </a:p>
          <a:p>
            <a:r>
              <a:rPr lang="ru-RU" sz="1200" kern="1200" dirty="0">
                <a:solidFill>
                  <a:schemeClr val="tx1"/>
                </a:solidFill>
                <a:effectLst/>
                <a:latin typeface="+mn-lt"/>
                <a:ea typeface="+mn-ea"/>
                <a:cs typeface="+mn-cs"/>
              </a:rPr>
              <a:t>—определить основные проблемы в области формирования универсальных учебных действий (для вариантов 8.3, 8.4 базовых учебных</a:t>
            </a:r>
          </a:p>
          <a:p>
            <a:r>
              <a:rPr lang="ru-RU" sz="1200" kern="1200" dirty="0">
                <a:solidFill>
                  <a:schemeClr val="tx1"/>
                </a:solidFill>
                <a:effectLst/>
                <a:latin typeface="+mn-lt"/>
                <a:ea typeface="+mn-ea"/>
                <a:cs typeface="+mn-cs"/>
              </a:rPr>
              <a:t>действий) и индивидуальные планируемые результаты;</a:t>
            </a:r>
          </a:p>
          <a:p>
            <a:r>
              <a:rPr lang="ru-RU" sz="1200" kern="1200" dirty="0">
                <a:solidFill>
                  <a:schemeClr val="tx1"/>
                </a:solidFill>
                <a:effectLst/>
                <a:latin typeface="+mn-lt"/>
                <a:ea typeface="+mn-ea"/>
                <a:cs typeface="+mn-cs"/>
              </a:rPr>
              <a:t>—определить основные направления коррекционной работы и индивидуальные планируемые результаты;</a:t>
            </a:r>
          </a:p>
          <a:p>
            <a:r>
              <a:rPr lang="ru-RU" sz="1200" kern="1200" dirty="0">
                <a:solidFill>
                  <a:schemeClr val="tx1"/>
                </a:solidFill>
                <a:effectLst/>
                <a:latin typeface="+mn-lt"/>
                <a:ea typeface="+mn-ea"/>
                <a:cs typeface="+mn-cs"/>
              </a:rPr>
              <a:t>—сфокусироваться на актуальных проблемах,  которые являются</a:t>
            </a:r>
          </a:p>
          <a:p>
            <a:r>
              <a:rPr lang="ru-RU" sz="1200" kern="1200" dirty="0">
                <a:solidFill>
                  <a:schemeClr val="tx1"/>
                </a:solidFill>
                <a:effectLst/>
                <a:latin typeface="+mn-lt"/>
                <a:ea typeface="+mn-ea"/>
                <a:cs typeface="+mn-cs"/>
              </a:rPr>
              <a:t>приоритетными для обучения и развития ребенка в определяемый</a:t>
            </a:r>
          </a:p>
          <a:p>
            <a:r>
              <a:rPr lang="ru-RU" sz="1200" kern="1200" dirty="0">
                <a:solidFill>
                  <a:schemeClr val="tx1"/>
                </a:solidFill>
                <a:effectLst/>
                <a:latin typeface="+mn-lt"/>
                <a:ea typeface="+mn-ea"/>
                <a:cs typeface="+mn-cs"/>
              </a:rPr>
              <a:t>период времени;</a:t>
            </a:r>
          </a:p>
          <a:p>
            <a:r>
              <a:rPr lang="ru-RU" sz="1200" kern="1200" dirty="0">
                <a:solidFill>
                  <a:schemeClr val="tx1"/>
                </a:solidFill>
                <a:effectLst/>
                <a:latin typeface="+mn-lt"/>
                <a:ea typeface="+mn-ea"/>
                <a:cs typeface="+mn-cs"/>
              </a:rPr>
              <a:t>—определить ресурсы обучающегося с РАС.</a:t>
            </a:r>
          </a:p>
          <a:p>
            <a:endParaRPr lang="ru-RU" sz="1200" kern="1200" dirty="0">
              <a:solidFill>
                <a:schemeClr val="tx1"/>
              </a:solidFill>
              <a:effectLst/>
              <a:latin typeface="+mn-lt"/>
              <a:ea typeface="+mn-ea"/>
              <a:cs typeface="+mn-cs"/>
            </a:endParaRPr>
          </a:p>
          <a:p>
            <a:endParaRPr lang="ru-RU" sz="1200" kern="1200" dirty="0">
              <a:solidFill>
                <a:schemeClr val="tx1"/>
              </a:solidFill>
              <a:effectLst/>
              <a:latin typeface="+mn-lt"/>
              <a:ea typeface="+mn-ea"/>
              <a:cs typeface="+mn-cs"/>
            </a:endParaRP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7</a:t>
            </a:fld>
            <a:endParaRPr lang="ru-RU"/>
          </a:p>
        </p:txBody>
      </p:sp>
    </p:spTree>
    <p:extLst>
      <p:ext uri="{BB962C8B-B14F-4D97-AF65-F5344CB8AC3E}">
        <p14:creationId xmlns:p14="http://schemas.microsoft.com/office/powerpoint/2010/main" val="11600820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kern="1200" dirty="0">
                <a:solidFill>
                  <a:schemeClr val="tx1"/>
                </a:solidFill>
                <a:effectLst/>
                <a:latin typeface="+mn-lt"/>
                <a:ea typeface="+mn-ea"/>
                <a:cs typeface="+mn-cs"/>
              </a:rPr>
              <a:t>В соответствии с новым стандартом, я напомню, что он называется </a:t>
            </a:r>
            <a:r>
              <a:rPr lang="ru-RU" sz="1200" b="1" kern="1200" dirty="0">
                <a:solidFill>
                  <a:schemeClr val="tx1"/>
                </a:solidFill>
                <a:effectLst/>
                <a:latin typeface="+mn-lt"/>
                <a:ea typeface="+mn-ea"/>
                <a:cs typeface="+mn-cs"/>
              </a:rPr>
              <a:t>Федеральный государственный образовательный стандарт начального общего образования для обучающихся с ограниченными возможностями здоровья </a:t>
            </a:r>
            <a:r>
              <a:rPr lang="ru-RU" sz="1200" kern="1200" dirty="0">
                <a:solidFill>
                  <a:schemeClr val="tx1"/>
                </a:solidFill>
                <a:effectLst/>
                <a:latin typeface="+mn-lt"/>
                <a:ea typeface="+mn-ea"/>
                <a:cs typeface="+mn-cs"/>
              </a:rPr>
              <a:t>(ФГОС НОО обучающихся с ОВЗ), под группу, категорию детей разрабатывается адаптированная основная образовательная программа. </a:t>
            </a:r>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8</a:t>
            </a:fld>
            <a:endParaRPr lang="ru-RU"/>
          </a:p>
        </p:txBody>
      </p:sp>
    </p:spTree>
    <p:extLst>
      <p:ext uri="{BB962C8B-B14F-4D97-AF65-F5344CB8AC3E}">
        <p14:creationId xmlns:p14="http://schemas.microsoft.com/office/powerpoint/2010/main" val="244337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sz="1200" kern="1200" dirty="0">
                <a:solidFill>
                  <a:schemeClr val="tx1"/>
                </a:solidFill>
                <a:effectLst/>
                <a:latin typeface="+mn-lt"/>
                <a:ea typeface="+mn-ea"/>
                <a:cs typeface="+mn-cs"/>
              </a:rPr>
              <a:t>И следом за стандартом эта программа была уже опубликована. Она называется </a:t>
            </a:r>
            <a:r>
              <a:rPr lang="ru-RU" sz="1200" b="1" kern="1200" dirty="0">
                <a:solidFill>
                  <a:schemeClr val="tx1"/>
                </a:solidFill>
                <a:effectLst/>
                <a:latin typeface="+mn-lt"/>
                <a:ea typeface="+mn-ea"/>
                <a:cs typeface="+mn-cs"/>
              </a:rPr>
              <a:t>«Примерная адаптированная основная образовательная программа обучающихся с РАС»</a:t>
            </a:r>
            <a:r>
              <a:rPr lang="ru-RU" sz="1200" kern="1200" dirty="0">
                <a:solidFill>
                  <a:schemeClr val="tx1"/>
                </a:solidFill>
                <a:effectLst/>
                <a:latin typeface="+mn-lt"/>
                <a:ea typeface="+mn-ea"/>
                <a:cs typeface="+mn-cs"/>
              </a:rPr>
              <a:t>, собственно она и включает в себя четыре варианта образовательной программы для детей с расстройствами аутистического спектра, которые могут быть взяты за основу формирования адаптированных основных общеобразовательных программ образовательной организацией, обучающей таких детей.</a:t>
            </a:r>
          </a:p>
          <a:p>
            <a:endParaRPr lang="ru-RU" dirty="0"/>
          </a:p>
        </p:txBody>
      </p:sp>
      <p:sp>
        <p:nvSpPr>
          <p:cNvPr id="4" name="Номер слайда 3"/>
          <p:cNvSpPr>
            <a:spLocks noGrp="1"/>
          </p:cNvSpPr>
          <p:nvPr>
            <p:ph type="sldNum" sz="quarter" idx="10"/>
          </p:nvPr>
        </p:nvSpPr>
        <p:spPr/>
        <p:txBody>
          <a:bodyPr/>
          <a:lstStyle/>
          <a:p>
            <a:fld id="{9146AC32-ED08-FB47-9BA7-3A3FAEF506EE}" type="slidenum">
              <a:rPr lang="ru-RU" smtClean="0"/>
              <a:t>9</a:t>
            </a:fld>
            <a:endParaRPr lang="ru-RU"/>
          </a:p>
        </p:txBody>
      </p:sp>
    </p:spTree>
    <p:extLst>
      <p:ext uri="{BB962C8B-B14F-4D97-AF65-F5344CB8AC3E}">
        <p14:creationId xmlns:p14="http://schemas.microsoft.com/office/powerpoint/2010/main" val="215059527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ru-RU"/>
              <a:t>Образец заголовка</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5204778B-D1C1-394A-B9FF-F4958524EBEE}" type="datetimeFigureOut">
              <a:rPr lang="ru-RU" smtClean="0"/>
              <a:t>26.02.2018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255346" y="2750337"/>
            <a:ext cx="1171888" cy="1356442"/>
          </a:xfrm>
        </p:spPr>
        <p:txBody>
          <a:bodyPr/>
          <a:lstStyle/>
          <a:p>
            <a:fld id="{EAF8AE8C-D842-B94E-9155-0DF2E54494AC}" type="slidenum">
              <a:rPr lang="ru-RU" smtClean="0"/>
              <a:t>‹#›</a:t>
            </a:fld>
            <a:endParaRPr lang="ru-RU"/>
          </a:p>
        </p:txBody>
      </p:sp>
    </p:spTree>
    <p:extLst>
      <p:ext uri="{BB962C8B-B14F-4D97-AF65-F5344CB8AC3E}">
        <p14:creationId xmlns:p14="http://schemas.microsoft.com/office/powerpoint/2010/main" val="2960964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204778B-D1C1-394A-B9FF-F4958524EBEE}" type="datetimeFigureOut">
              <a:rPr lang="ru-RU" smtClean="0"/>
              <a:t>26.02.2018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10729455" y="4711309"/>
            <a:ext cx="1154151" cy="1090789"/>
          </a:xfrm>
        </p:spPr>
        <p:txBody>
          <a:bodyPr/>
          <a:lstStyle/>
          <a:p>
            <a:fld id="{EAF8AE8C-D842-B94E-9155-0DF2E54494AC}" type="slidenum">
              <a:rPr lang="ru-RU" smtClean="0"/>
              <a:t>‹#›</a:t>
            </a:fld>
            <a:endParaRPr lang="ru-RU"/>
          </a:p>
        </p:txBody>
      </p:sp>
    </p:spTree>
    <p:extLst>
      <p:ext uri="{BB962C8B-B14F-4D97-AF65-F5344CB8AC3E}">
        <p14:creationId xmlns:p14="http://schemas.microsoft.com/office/powerpoint/2010/main" val="35664567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204778B-D1C1-394A-B9FF-F4958524EBEE}" type="datetimeFigureOut">
              <a:rPr lang="ru-RU" smtClean="0"/>
              <a:t>26.02.2018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10729455" y="4711615"/>
            <a:ext cx="1154151" cy="1090789"/>
          </a:xfrm>
        </p:spPr>
        <p:txBody>
          <a:bodyPr/>
          <a:lstStyle/>
          <a:p>
            <a:fld id="{EAF8AE8C-D842-B94E-9155-0DF2E54494AC}" type="slidenum">
              <a:rPr lang="ru-RU" smtClean="0"/>
              <a:t>‹#›</a:t>
            </a:fld>
            <a:endParaRPr lang="ru-RU"/>
          </a:p>
        </p:txBody>
      </p:sp>
    </p:spTree>
    <p:extLst>
      <p:ext uri="{BB962C8B-B14F-4D97-AF65-F5344CB8AC3E}">
        <p14:creationId xmlns:p14="http://schemas.microsoft.com/office/powerpoint/2010/main" val="10411634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204778B-D1C1-394A-B9FF-F4958524EBEE}" type="datetimeFigureOut">
              <a:rPr lang="ru-RU" smtClean="0"/>
              <a:t>26.02.2018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10729455" y="4709925"/>
            <a:ext cx="1154151" cy="1090789"/>
          </a:xfrm>
        </p:spPr>
        <p:txBody>
          <a:bodyPr/>
          <a:lstStyle/>
          <a:p>
            <a:fld id="{EAF8AE8C-D842-B94E-9155-0DF2E54494AC}" type="slidenum">
              <a:rPr lang="ru-RU" smtClean="0"/>
              <a:t>‹#›</a:t>
            </a:fld>
            <a:endParaRPr lang="ru-RU"/>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6361657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204778B-D1C1-394A-B9FF-F4958524EBEE}" type="datetimeFigureOut">
              <a:rPr lang="ru-RU" smtClean="0"/>
              <a:t>26.02.2018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10729455" y="4709925"/>
            <a:ext cx="1154151" cy="1090789"/>
          </a:xfrm>
        </p:spPr>
        <p:txBody>
          <a:bodyPr/>
          <a:lstStyle/>
          <a:p>
            <a:fld id="{EAF8AE8C-D842-B94E-9155-0DF2E54494AC}" type="slidenum">
              <a:rPr lang="ru-RU" smtClean="0"/>
              <a:t>‹#›</a:t>
            </a:fld>
            <a:endParaRPr lang="ru-RU"/>
          </a:p>
        </p:txBody>
      </p:sp>
    </p:spTree>
    <p:extLst>
      <p:ext uri="{BB962C8B-B14F-4D97-AF65-F5344CB8AC3E}">
        <p14:creationId xmlns:p14="http://schemas.microsoft.com/office/powerpoint/2010/main" val="3055443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ru-RU"/>
              <a:t>Образец заголовка</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5204778B-D1C1-394A-B9FF-F4958524EBEE}" type="datetimeFigureOut">
              <a:rPr lang="ru-RU" smtClean="0"/>
              <a:t>26.02.2018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AF8AE8C-D842-B94E-9155-0DF2E54494AC}" type="slidenum">
              <a:rPr lang="ru-RU" smtClean="0"/>
              <a:t>‹#›</a:t>
            </a:fld>
            <a:endParaRPr lang="ru-RU"/>
          </a:p>
        </p:txBody>
      </p:sp>
    </p:spTree>
    <p:extLst>
      <p:ext uri="{BB962C8B-B14F-4D97-AF65-F5344CB8AC3E}">
        <p14:creationId xmlns:p14="http://schemas.microsoft.com/office/powerpoint/2010/main" val="32820039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5204778B-D1C1-394A-B9FF-F4958524EBEE}" type="datetimeFigureOut">
              <a:rPr lang="ru-RU" smtClean="0"/>
              <a:t>26.02.2018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AF8AE8C-D842-B94E-9155-0DF2E54494AC}" type="slidenum">
              <a:rPr lang="ru-RU" smtClean="0"/>
              <a:t>‹#›</a:t>
            </a:fld>
            <a:endParaRPr lang="ru-RU"/>
          </a:p>
        </p:txBody>
      </p:sp>
    </p:spTree>
    <p:extLst>
      <p:ext uri="{BB962C8B-B14F-4D97-AF65-F5344CB8AC3E}">
        <p14:creationId xmlns:p14="http://schemas.microsoft.com/office/powerpoint/2010/main" val="727292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204778B-D1C1-394A-B9FF-F4958524EBEE}" type="datetimeFigureOut">
              <a:rPr lang="ru-RU" smtClean="0"/>
              <a:t>26.02.2018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AF8AE8C-D842-B94E-9155-0DF2E54494AC}" type="slidenum">
              <a:rPr lang="ru-RU" smtClean="0"/>
              <a:t>‹#›</a:t>
            </a:fld>
            <a:endParaRPr lang="ru-RU"/>
          </a:p>
        </p:txBody>
      </p:sp>
    </p:spTree>
    <p:extLst>
      <p:ext uri="{BB962C8B-B14F-4D97-AF65-F5344CB8AC3E}">
        <p14:creationId xmlns:p14="http://schemas.microsoft.com/office/powerpoint/2010/main" val="12836126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5204778B-D1C1-394A-B9FF-F4958524EBEE}" type="datetimeFigureOut">
              <a:rPr lang="ru-RU" smtClean="0"/>
              <a:t>26.02.2018</a:t>
            </a:fld>
            <a:endParaRPr lang="ru-RU"/>
          </a:p>
        </p:txBody>
      </p:sp>
      <p:sp>
        <p:nvSpPr>
          <p:cNvPr id="5" name="Footer Placeholder 4"/>
          <p:cNvSpPr>
            <a:spLocks noGrp="1"/>
          </p:cNvSpPr>
          <p:nvPr>
            <p:ph type="ftr" sz="quarter" idx="11"/>
          </p:nvPr>
        </p:nvSpPr>
        <p:spPr>
          <a:xfrm>
            <a:off x="680321" y="5936188"/>
            <a:ext cx="6126805" cy="365125"/>
          </a:xfrm>
        </p:spPr>
        <p:txBody>
          <a:bodyPr/>
          <a:lstStyle/>
          <a:p>
            <a:endParaRPr lang="ru-RU"/>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EAF8AE8C-D842-B94E-9155-0DF2E54494AC}" type="slidenum">
              <a:rPr lang="ru-RU" smtClean="0"/>
              <a:t>‹#›</a:t>
            </a:fld>
            <a:endParaRPr lang="ru-RU"/>
          </a:p>
        </p:txBody>
      </p:sp>
    </p:spTree>
    <p:extLst>
      <p:ext uri="{BB962C8B-B14F-4D97-AF65-F5344CB8AC3E}">
        <p14:creationId xmlns:p14="http://schemas.microsoft.com/office/powerpoint/2010/main" val="27560166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204778B-D1C1-394A-B9FF-F4958524EBEE}" type="datetimeFigureOut">
              <a:rPr lang="ru-RU" smtClean="0"/>
              <a:t>26.02.2018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AF8AE8C-D842-B94E-9155-0DF2E54494AC}" type="slidenum">
              <a:rPr lang="ru-RU" smtClean="0"/>
              <a:t>‹#›</a:t>
            </a:fld>
            <a:endParaRPr lang="ru-RU"/>
          </a:p>
        </p:txBody>
      </p:sp>
    </p:spTree>
    <p:extLst>
      <p:ext uri="{BB962C8B-B14F-4D97-AF65-F5344CB8AC3E}">
        <p14:creationId xmlns:p14="http://schemas.microsoft.com/office/powerpoint/2010/main" val="3035876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ru-RU"/>
              <a:t>Образец заголовка</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5204778B-D1C1-394A-B9FF-F4958524EBEE}" type="datetimeFigureOut">
              <a:rPr lang="ru-RU" smtClean="0"/>
              <a:t>26.02.2018</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10729455" y="2869895"/>
            <a:ext cx="1154151" cy="1090789"/>
          </a:xfrm>
        </p:spPr>
        <p:txBody>
          <a:bodyPr/>
          <a:lstStyle/>
          <a:p>
            <a:fld id="{EAF8AE8C-D842-B94E-9155-0DF2E54494AC}" type="slidenum">
              <a:rPr lang="ru-RU" smtClean="0"/>
              <a:t>‹#›</a:t>
            </a:fld>
            <a:endParaRPr lang="ru-RU"/>
          </a:p>
        </p:txBody>
      </p:sp>
    </p:spTree>
    <p:extLst>
      <p:ext uri="{BB962C8B-B14F-4D97-AF65-F5344CB8AC3E}">
        <p14:creationId xmlns:p14="http://schemas.microsoft.com/office/powerpoint/2010/main" val="416414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5204778B-D1C1-394A-B9FF-F4958524EBEE}" type="datetimeFigureOut">
              <a:rPr lang="ru-RU" smtClean="0"/>
              <a:t>26.02.2018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AF8AE8C-D842-B94E-9155-0DF2E54494AC}" type="slidenum">
              <a:rPr lang="ru-RU" smtClean="0"/>
              <a:t>‹#›</a:t>
            </a:fld>
            <a:endParaRPr lang="ru-RU"/>
          </a:p>
        </p:txBody>
      </p:sp>
    </p:spTree>
    <p:extLst>
      <p:ext uri="{BB962C8B-B14F-4D97-AF65-F5344CB8AC3E}">
        <p14:creationId xmlns:p14="http://schemas.microsoft.com/office/powerpoint/2010/main" val="1847843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80322" y="3030008"/>
            <a:ext cx="4698355" cy="290617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594123" y="3030008"/>
            <a:ext cx="4700059" cy="290617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5204778B-D1C1-394A-B9FF-F4958524EBEE}" type="datetimeFigureOut">
              <a:rPr lang="ru-RU" smtClean="0"/>
              <a:t>26.02.2018</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AF8AE8C-D842-B94E-9155-0DF2E54494AC}" type="slidenum">
              <a:rPr lang="ru-RU" smtClean="0"/>
              <a:t>‹#›</a:t>
            </a:fld>
            <a:endParaRPr lang="ru-RU"/>
          </a:p>
        </p:txBody>
      </p:sp>
    </p:spTree>
    <p:extLst>
      <p:ext uri="{BB962C8B-B14F-4D97-AF65-F5344CB8AC3E}">
        <p14:creationId xmlns:p14="http://schemas.microsoft.com/office/powerpoint/2010/main" val="596493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5204778B-D1C1-394A-B9FF-F4958524EBEE}" type="datetimeFigureOut">
              <a:rPr lang="ru-RU" smtClean="0"/>
              <a:t>26.02.2018</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AF8AE8C-D842-B94E-9155-0DF2E54494AC}" type="slidenum">
              <a:rPr lang="ru-RU" smtClean="0"/>
              <a:t>‹#›</a:t>
            </a:fld>
            <a:endParaRPr lang="ru-RU"/>
          </a:p>
        </p:txBody>
      </p:sp>
    </p:spTree>
    <p:extLst>
      <p:ext uri="{BB962C8B-B14F-4D97-AF65-F5344CB8AC3E}">
        <p14:creationId xmlns:p14="http://schemas.microsoft.com/office/powerpoint/2010/main" val="893153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5204778B-D1C1-394A-B9FF-F4958524EBEE}" type="datetimeFigureOut">
              <a:rPr lang="ru-RU" smtClean="0"/>
              <a:t>26.02.2018</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AF8AE8C-D842-B94E-9155-0DF2E54494AC}" type="slidenum">
              <a:rPr lang="ru-RU" smtClean="0"/>
              <a:t>‹#›</a:t>
            </a:fld>
            <a:endParaRPr lang="ru-RU"/>
          </a:p>
        </p:txBody>
      </p:sp>
    </p:spTree>
    <p:extLst>
      <p:ext uri="{BB962C8B-B14F-4D97-AF65-F5344CB8AC3E}">
        <p14:creationId xmlns:p14="http://schemas.microsoft.com/office/powerpoint/2010/main" val="180031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204778B-D1C1-394A-B9FF-F4958524EBEE}" type="datetimeFigureOut">
              <a:rPr lang="ru-RU" smtClean="0"/>
              <a:t>26.02.2018</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AF8AE8C-D842-B94E-9155-0DF2E54494AC}" type="slidenum">
              <a:rPr lang="ru-RU" smtClean="0"/>
              <a:t>‹#›</a:t>
            </a:fld>
            <a:endParaRPr lang="ru-RU"/>
          </a:p>
        </p:txBody>
      </p:sp>
    </p:spTree>
    <p:extLst>
      <p:ext uri="{BB962C8B-B14F-4D97-AF65-F5344CB8AC3E}">
        <p14:creationId xmlns:p14="http://schemas.microsoft.com/office/powerpoint/2010/main" val="729215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5204778B-D1C1-394A-B9FF-F4958524EBEE}" type="datetimeFigureOut">
              <a:rPr lang="ru-RU" smtClean="0"/>
              <a:t>26.02.2018</a:t>
            </a:fld>
            <a:endParaRPr lang="ru-RU"/>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AF8AE8C-D842-B94E-9155-0DF2E54494AC}" type="slidenum">
              <a:rPr lang="ru-RU" smtClean="0"/>
              <a:t>‹#›</a:t>
            </a:fld>
            <a:endParaRPr lang="ru-RU"/>
          </a:p>
        </p:txBody>
      </p:sp>
    </p:spTree>
    <p:extLst>
      <p:ext uri="{BB962C8B-B14F-4D97-AF65-F5344CB8AC3E}">
        <p14:creationId xmlns:p14="http://schemas.microsoft.com/office/powerpoint/2010/main" val="3096703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204778B-D1C1-394A-B9FF-F4958524EBEE}" type="datetimeFigureOut">
              <a:rPr lang="ru-RU" smtClean="0"/>
              <a:t>26.02.2018</a:t>
            </a:fld>
            <a:endParaRPr lang="ru-RU"/>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EAF8AE8C-D842-B94E-9155-0DF2E54494AC}" type="slidenum">
              <a:rPr lang="ru-RU" smtClean="0"/>
              <a:t>‹#›</a:t>
            </a:fld>
            <a:endParaRPr lang="ru-RU"/>
          </a:p>
        </p:txBody>
      </p:sp>
    </p:spTree>
    <p:extLst>
      <p:ext uri="{BB962C8B-B14F-4D97-AF65-F5344CB8AC3E}">
        <p14:creationId xmlns:p14="http://schemas.microsoft.com/office/powerpoint/2010/main" val="3009000751"/>
      </p:ext>
    </p:extLst>
  </p:cSld>
  <p:clrMap bg1="dk1" tx1="lt1" bg2="dk2" tx2="lt2" accent1="accent1" accent2="accent2" accent3="accent3" accent4="accent4" accent5="accent5" accent6="accent6" hlink="hlink" folHlink="folHlink"/>
  <p:sldLayoutIdLst>
    <p:sldLayoutId id="2147484189" r:id="rId1"/>
    <p:sldLayoutId id="2147484190" r:id="rId2"/>
    <p:sldLayoutId id="2147484191" r:id="rId3"/>
    <p:sldLayoutId id="2147484192" r:id="rId4"/>
    <p:sldLayoutId id="2147484193" r:id="rId5"/>
    <p:sldLayoutId id="2147484194" r:id="rId6"/>
    <p:sldLayoutId id="2147484195" r:id="rId7"/>
    <p:sldLayoutId id="2147484196" r:id="rId8"/>
    <p:sldLayoutId id="2147484197" r:id="rId9"/>
    <p:sldLayoutId id="2147484198" r:id="rId10"/>
    <p:sldLayoutId id="2147484199" r:id="rId11"/>
    <p:sldLayoutId id="2147484200" r:id="rId12"/>
    <p:sldLayoutId id="2147484201" r:id="rId13"/>
    <p:sldLayoutId id="2147484202" r:id="rId14"/>
    <p:sldLayoutId id="2147484203" r:id="rId15"/>
    <p:sldLayoutId id="2147484204" r:id="rId16"/>
    <p:sldLayoutId id="2147484205"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11.xml"/><Relationship Id="rId6" Type="http://schemas.openxmlformats.org/officeDocument/2006/relationships/image" Target="../media/image16.jp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81B74A-CC5B-B042-B371-51F3D14C301B}"/>
              </a:ext>
            </a:extLst>
          </p:cNvPr>
          <p:cNvSpPr>
            <a:spLocks noGrp="1"/>
          </p:cNvSpPr>
          <p:nvPr>
            <p:ph type="ctrTitle"/>
          </p:nvPr>
        </p:nvSpPr>
        <p:spPr>
          <a:xfrm>
            <a:off x="680322" y="2772382"/>
            <a:ext cx="8144134" cy="1410511"/>
          </a:xfrm>
        </p:spPr>
        <p:txBody>
          <a:bodyPr/>
          <a:lstStyle/>
          <a:p>
            <a:r>
              <a:rPr lang="ru-RU" sz="2800" b="1" dirty="0"/>
              <a:t>Особенности адаптированной основной общеобразовательной программы обучающихся </a:t>
            </a:r>
            <a:br>
              <a:rPr lang="ru-RU" sz="2800" dirty="0"/>
            </a:br>
            <a:r>
              <a:rPr lang="ru-RU" sz="2800" b="1" dirty="0"/>
              <a:t>с расстройствами аутистического спектра.</a:t>
            </a:r>
            <a:endParaRPr lang="ru-RU" sz="2800" dirty="0"/>
          </a:p>
        </p:txBody>
      </p:sp>
      <p:sp>
        <p:nvSpPr>
          <p:cNvPr id="3" name="Подзаголовок 2">
            <a:extLst>
              <a:ext uri="{FF2B5EF4-FFF2-40B4-BE49-F238E27FC236}">
                <a16:creationId xmlns:a16="http://schemas.microsoft.com/office/drawing/2014/main" id="{2554046F-CBD9-6E48-8D45-98F7F8DF6DFD}"/>
              </a:ext>
            </a:extLst>
          </p:cNvPr>
          <p:cNvSpPr>
            <a:spLocks noGrp="1"/>
          </p:cNvSpPr>
          <p:nvPr>
            <p:ph type="subTitle" idx="1"/>
          </p:nvPr>
        </p:nvSpPr>
        <p:spPr/>
        <p:txBody>
          <a:bodyPr>
            <a:normAutofit lnSpcReduction="10000"/>
          </a:bodyPr>
          <a:lstStyle/>
          <a:p>
            <a:r>
              <a:rPr lang="ru-RU" dirty="0"/>
              <a:t>Учитель-дефектолог </a:t>
            </a:r>
          </a:p>
          <a:p>
            <a:r>
              <a:rPr lang="ru-RU" dirty="0"/>
              <a:t>ГКОУ </a:t>
            </a:r>
            <a:r>
              <a:rPr lang="ru-RU" dirty="0" err="1"/>
              <a:t>СО»Екатеринбургская</a:t>
            </a:r>
            <a:r>
              <a:rPr lang="ru-RU" dirty="0"/>
              <a:t> школа №7»</a:t>
            </a:r>
          </a:p>
          <a:p>
            <a:r>
              <a:rPr lang="ru-RU" dirty="0" err="1"/>
              <a:t>К.В.Литвинова</a:t>
            </a:r>
            <a:endParaRPr lang="ru-RU" dirty="0"/>
          </a:p>
        </p:txBody>
      </p:sp>
    </p:spTree>
    <p:extLst>
      <p:ext uri="{BB962C8B-B14F-4D97-AF65-F5344CB8AC3E}">
        <p14:creationId xmlns:p14="http://schemas.microsoft.com/office/powerpoint/2010/main" val="124228907"/>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416E4C0-5AE7-4243-8C86-E43CC019ED1F}"/>
              </a:ext>
            </a:extLst>
          </p:cNvPr>
          <p:cNvSpPr>
            <a:spLocks noGrp="1"/>
          </p:cNvSpPr>
          <p:nvPr>
            <p:ph type="title"/>
          </p:nvPr>
        </p:nvSpPr>
        <p:spPr/>
        <p:txBody>
          <a:bodyPr>
            <a:normAutofit/>
          </a:bodyPr>
          <a:lstStyle/>
          <a:p>
            <a:r>
              <a:rPr lang="ru-RU" sz="2800" b="1" dirty="0"/>
              <a:t>Варианты адаптированной основной общеобразовательной программы</a:t>
            </a:r>
          </a:p>
        </p:txBody>
      </p:sp>
      <p:sp>
        <p:nvSpPr>
          <p:cNvPr id="3" name="Объект 2">
            <a:extLst>
              <a:ext uri="{FF2B5EF4-FFF2-40B4-BE49-F238E27FC236}">
                <a16:creationId xmlns:a16="http://schemas.microsoft.com/office/drawing/2014/main" id="{ADB50CD2-66FF-2B49-B78C-A5B2FE66F802}"/>
              </a:ext>
            </a:extLst>
          </p:cNvPr>
          <p:cNvSpPr>
            <a:spLocks noGrp="1"/>
          </p:cNvSpPr>
          <p:nvPr>
            <p:ph idx="1"/>
          </p:nvPr>
        </p:nvSpPr>
        <p:spPr>
          <a:xfrm>
            <a:off x="680321" y="2336873"/>
            <a:ext cx="9613861" cy="4044472"/>
          </a:xfrm>
        </p:spPr>
        <p:txBody>
          <a:bodyPr>
            <a:normAutofit fontScale="77500" lnSpcReduction="20000"/>
          </a:bodyPr>
          <a:lstStyle/>
          <a:p>
            <a:r>
              <a:rPr lang="ru-RU" sz="3600" b="1" dirty="0">
                <a:solidFill>
                  <a:schemeClr val="bg1"/>
                </a:solidFill>
              </a:rPr>
              <a:t>8.1 </a:t>
            </a:r>
            <a:r>
              <a:rPr lang="ru-RU" sz="2600" b="1" dirty="0">
                <a:solidFill>
                  <a:schemeClr val="bg1"/>
                </a:solidFill>
              </a:rPr>
              <a:t>(</a:t>
            </a:r>
            <a:r>
              <a:rPr lang="ru-RU" sz="2600" b="1" dirty="0">
                <a:solidFill>
                  <a:schemeClr val="bg1"/>
                </a:solidFill>
                <a:effectLst/>
              </a:rPr>
              <a:t>предназначен для детей с РАС, показатели развития которых приближены к возрастной норме) </a:t>
            </a:r>
            <a:endParaRPr lang="ru-RU" sz="2600" b="1" dirty="0">
              <a:solidFill>
                <a:schemeClr val="bg1"/>
              </a:solidFill>
            </a:endParaRPr>
          </a:p>
          <a:p>
            <a:pPr marL="0" indent="0">
              <a:buNone/>
            </a:pPr>
            <a:endParaRPr lang="ru-RU" sz="3600" b="1" dirty="0">
              <a:solidFill>
                <a:schemeClr val="bg1"/>
              </a:solidFill>
            </a:endParaRPr>
          </a:p>
          <a:p>
            <a:r>
              <a:rPr lang="ru-RU" sz="3600" b="1" dirty="0">
                <a:solidFill>
                  <a:schemeClr val="bg1"/>
                </a:solidFill>
              </a:rPr>
              <a:t>8.2 </a:t>
            </a:r>
            <a:r>
              <a:rPr lang="ru-RU" sz="2600" b="1" dirty="0">
                <a:solidFill>
                  <a:schemeClr val="bg1"/>
                </a:solidFill>
              </a:rPr>
              <a:t>(</a:t>
            </a:r>
            <a:r>
              <a:rPr lang="ru-RU" sz="2600" b="1" dirty="0">
                <a:solidFill>
                  <a:schemeClr val="bg1"/>
                </a:solidFill>
                <a:effectLst/>
              </a:rPr>
              <a:t>предназначен для детей с РАС, показатели развития которых незначительно отстают от нормы) </a:t>
            </a:r>
            <a:endParaRPr lang="ru-RU" sz="2600" b="1" dirty="0">
              <a:solidFill>
                <a:schemeClr val="bg1"/>
              </a:solidFill>
            </a:endParaRPr>
          </a:p>
          <a:p>
            <a:pPr marL="0" indent="0">
              <a:buNone/>
            </a:pPr>
            <a:endParaRPr lang="ru-RU" sz="3600" b="1" dirty="0">
              <a:solidFill>
                <a:schemeClr val="bg1"/>
              </a:solidFill>
            </a:endParaRPr>
          </a:p>
          <a:p>
            <a:r>
              <a:rPr lang="ru-RU" sz="3600" b="1" dirty="0">
                <a:solidFill>
                  <a:schemeClr val="bg1"/>
                </a:solidFill>
              </a:rPr>
              <a:t>8.3 </a:t>
            </a:r>
            <a:r>
              <a:rPr lang="ru-RU" sz="2600" b="1" dirty="0">
                <a:solidFill>
                  <a:schemeClr val="bg1"/>
                </a:solidFill>
              </a:rPr>
              <a:t>(</a:t>
            </a:r>
            <a:r>
              <a:rPr lang="ru-RU" b="1" dirty="0">
                <a:solidFill>
                  <a:schemeClr val="bg1"/>
                </a:solidFill>
                <a:effectLst/>
              </a:rPr>
              <a:t>предназначен</a:t>
            </a:r>
            <a:r>
              <a:rPr lang="ru-RU" sz="2800" dirty="0">
                <a:effectLst/>
              </a:rPr>
              <a:t> </a:t>
            </a:r>
            <a:r>
              <a:rPr lang="ru-RU" sz="2600" b="1" dirty="0">
                <a:solidFill>
                  <a:schemeClr val="bg1"/>
                </a:solidFill>
                <a:effectLst/>
              </a:rPr>
              <a:t>для детей с РАС и легкой степенью умственной отсталости (интеллектуальных нарушений))</a:t>
            </a:r>
            <a:endParaRPr lang="ru-RU" sz="2600" b="1" dirty="0">
              <a:solidFill>
                <a:schemeClr val="bg1"/>
              </a:solidFill>
            </a:endParaRPr>
          </a:p>
          <a:p>
            <a:pPr marL="0" indent="0">
              <a:buNone/>
            </a:pPr>
            <a:endParaRPr lang="ru-RU" sz="2600" b="1" dirty="0">
              <a:solidFill>
                <a:schemeClr val="bg1"/>
              </a:solidFill>
            </a:endParaRPr>
          </a:p>
          <a:p>
            <a:r>
              <a:rPr lang="ru-RU" sz="3600" b="1" dirty="0">
                <a:solidFill>
                  <a:schemeClr val="bg1"/>
                </a:solidFill>
              </a:rPr>
              <a:t>8.4 </a:t>
            </a:r>
            <a:r>
              <a:rPr lang="ru-RU" sz="2300" b="1" dirty="0">
                <a:solidFill>
                  <a:schemeClr val="bg1"/>
                </a:solidFill>
              </a:rPr>
              <a:t>(</a:t>
            </a:r>
            <a:r>
              <a:rPr lang="ru-RU" sz="2300" b="1" dirty="0">
                <a:solidFill>
                  <a:schemeClr val="bg1"/>
                </a:solidFill>
                <a:effectLst/>
              </a:rPr>
              <a:t>предназначен для детей с РАС, но еще и с тяжелыми интеллектуальными нарушениями (умеренная, тяжелая степень умственной отсталости)</a:t>
            </a:r>
            <a:endParaRPr lang="ru-RU" sz="2300" b="1" dirty="0">
              <a:solidFill>
                <a:schemeClr val="bg1"/>
              </a:solidFill>
            </a:endParaRPr>
          </a:p>
        </p:txBody>
      </p:sp>
    </p:spTree>
    <p:extLst>
      <p:ext uri="{BB962C8B-B14F-4D97-AF65-F5344CB8AC3E}">
        <p14:creationId xmlns:p14="http://schemas.microsoft.com/office/powerpoint/2010/main" val="3396439881"/>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941A90-177D-A840-9A50-2DB6FDF5A138}"/>
              </a:ext>
            </a:extLst>
          </p:cNvPr>
          <p:cNvSpPr>
            <a:spLocks noGrp="1"/>
          </p:cNvSpPr>
          <p:nvPr>
            <p:ph type="title"/>
          </p:nvPr>
        </p:nvSpPr>
        <p:spPr/>
        <p:txBody>
          <a:bodyPr>
            <a:normAutofit fontScale="90000"/>
          </a:bodyPr>
          <a:lstStyle/>
          <a:p>
            <a:pPr algn="ctr"/>
            <a:br>
              <a:rPr lang="ru-RU" dirty="0"/>
            </a:br>
            <a:r>
              <a:rPr lang="ru-RU" sz="3100" dirty="0"/>
              <a:t>ФГОС обучающихся с ОВЗ:</a:t>
            </a:r>
            <a:br>
              <a:rPr lang="ru-RU" sz="3100" dirty="0"/>
            </a:br>
            <a:r>
              <a:rPr lang="ru-RU" sz="3100" dirty="0"/>
              <a:t> 4 варианта АООП для детей с РАС </a:t>
            </a:r>
            <a:br>
              <a:rPr lang="ru-RU" sz="3100" dirty="0"/>
            </a:br>
            <a:endParaRPr lang="ru-RU" sz="3100" dirty="0"/>
          </a:p>
        </p:txBody>
      </p:sp>
      <p:pic>
        <p:nvPicPr>
          <p:cNvPr id="4" name="Рисунок 3">
            <a:extLst>
              <a:ext uri="{FF2B5EF4-FFF2-40B4-BE49-F238E27FC236}">
                <a16:creationId xmlns:a16="http://schemas.microsoft.com/office/drawing/2014/main" id="{E5C2F756-8E32-854A-9E02-1E3731E1DAA1}"/>
              </a:ext>
            </a:extLst>
          </p:cNvPr>
          <p:cNvPicPr/>
          <p:nvPr/>
        </p:nvPicPr>
        <p:blipFill>
          <a:blip r:embed="rId3" cstate="print">
            <a:extLst>
              <a:ext uri="{28A0092B-C50C-407E-A947-70E740481C1C}">
                <a14:useLocalDpi xmlns:a14="http://schemas.microsoft.com/office/drawing/2010/main" val="0"/>
              </a:ext>
            </a:extLst>
          </a:blip>
          <a:stretch>
            <a:fillRect/>
          </a:stretch>
        </p:blipFill>
        <p:spPr>
          <a:xfrm>
            <a:off x="2276272" y="2052537"/>
            <a:ext cx="6643992" cy="4601182"/>
          </a:xfrm>
          <a:prstGeom prst="rect">
            <a:avLst/>
          </a:prstGeom>
        </p:spPr>
      </p:pic>
    </p:spTree>
    <p:extLst>
      <p:ext uri="{BB962C8B-B14F-4D97-AF65-F5344CB8AC3E}">
        <p14:creationId xmlns:p14="http://schemas.microsoft.com/office/powerpoint/2010/main" val="1660460642"/>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5ADE2A3-67E4-8445-A553-0C0F2621C78C}"/>
              </a:ext>
            </a:extLst>
          </p:cNvPr>
          <p:cNvSpPr>
            <a:spLocks noGrp="1"/>
          </p:cNvSpPr>
          <p:nvPr>
            <p:ph type="title"/>
          </p:nvPr>
        </p:nvSpPr>
        <p:spPr>
          <a:xfrm>
            <a:off x="680321" y="753228"/>
            <a:ext cx="9613861" cy="1080938"/>
          </a:xfrm>
        </p:spPr>
        <p:txBody>
          <a:bodyPr>
            <a:normAutofit fontScale="90000"/>
          </a:bodyPr>
          <a:lstStyle/>
          <a:p>
            <a:br>
              <a:rPr lang="ru-RU" dirty="0"/>
            </a:br>
            <a:r>
              <a:rPr lang="ru-RU" sz="3100" b="1" dirty="0"/>
              <a:t>Сравнение вариантов АООП по планируемым результатам </a:t>
            </a:r>
            <a:br>
              <a:rPr lang="ru-RU" sz="3100" b="1" dirty="0"/>
            </a:br>
            <a:endParaRPr lang="ru-RU" sz="3100" b="1" dirty="0"/>
          </a:p>
        </p:txBody>
      </p:sp>
      <p:pic>
        <p:nvPicPr>
          <p:cNvPr id="5" name="Объект 4">
            <a:extLst>
              <a:ext uri="{FF2B5EF4-FFF2-40B4-BE49-F238E27FC236}">
                <a16:creationId xmlns:a16="http://schemas.microsoft.com/office/drawing/2014/main" id="{E6FD1A0F-759E-B140-BDAE-D41AAB3659C3}"/>
              </a:ext>
            </a:extLst>
          </p:cNvPr>
          <p:cNvPicPr>
            <a:picLocks noGrp="1" noChangeAspect="1"/>
          </p:cNvPicPr>
          <p:nvPr>
            <p:ph idx="1"/>
          </p:nvPr>
        </p:nvPicPr>
        <p:blipFill>
          <a:blip r:embed="rId3"/>
          <a:stretch>
            <a:fillRect/>
          </a:stretch>
        </p:blipFill>
        <p:spPr>
          <a:xfrm>
            <a:off x="2238703" y="1970972"/>
            <a:ext cx="6789683" cy="4715394"/>
          </a:xfrm>
        </p:spPr>
      </p:pic>
    </p:spTree>
    <p:extLst>
      <p:ext uri="{BB962C8B-B14F-4D97-AF65-F5344CB8AC3E}">
        <p14:creationId xmlns:p14="http://schemas.microsoft.com/office/powerpoint/2010/main" val="2361108264"/>
      </p:ext>
    </p:extLst>
  </p:cSld>
  <p:clrMapOvr>
    <a:masterClrMapping/>
  </p:clrMapOvr>
  <p:transition spd="slow">
    <p:push dir="u"/>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BDA7306-FB91-3E46-9F02-34791292B2CE}"/>
              </a:ext>
            </a:extLst>
          </p:cNvPr>
          <p:cNvSpPr>
            <a:spLocks noGrp="1"/>
          </p:cNvSpPr>
          <p:nvPr>
            <p:ph type="title"/>
          </p:nvPr>
        </p:nvSpPr>
        <p:spPr/>
        <p:txBody>
          <a:bodyPr>
            <a:normAutofit fontScale="90000"/>
          </a:bodyPr>
          <a:lstStyle/>
          <a:p>
            <a:br>
              <a:rPr lang="ru-RU" dirty="0"/>
            </a:br>
            <a:r>
              <a:rPr lang="ru-RU" sz="3100" b="1" dirty="0"/>
              <a:t>Способы адаптации образовательных программ</a:t>
            </a:r>
            <a:r>
              <a:rPr lang="ru-RU" dirty="0"/>
              <a:t> </a:t>
            </a:r>
            <a:br>
              <a:rPr lang="ru-RU" dirty="0"/>
            </a:br>
            <a:endParaRPr lang="ru-RU" dirty="0"/>
          </a:p>
        </p:txBody>
      </p:sp>
      <p:pic>
        <p:nvPicPr>
          <p:cNvPr id="4" name="Объект 3">
            <a:extLst>
              <a:ext uri="{FF2B5EF4-FFF2-40B4-BE49-F238E27FC236}">
                <a16:creationId xmlns:a16="http://schemas.microsoft.com/office/drawing/2014/main" id="{CBE5ED84-DE56-324A-A82A-5F2D2182984A}"/>
              </a:ext>
            </a:extLst>
          </p:cNvPr>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a:xfrm>
            <a:off x="2671012" y="2069431"/>
            <a:ext cx="6990346" cy="4656221"/>
          </a:xfrm>
          <a:prstGeom prst="rect">
            <a:avLst/>
          </a:prstGeom>
        </p:spPr>
      </p:pic>
    </p:spTree>
    <p:extLst>
      <p:ext uri="{BB962C8B-B14F-4D97-AF65-F5344CB8AC3E}">
        <p14:creationId xmlns:p14="http://schemas.microsoft.com/office/powerpoint/2010/main" val="836018644"/>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0960CE1-7A05-3443-ABF1-3C5FAFE058AF}"/>
              </a:ext>
            </a:extLst>
          </p:cNvPr>
          <p:cNvSpPr>
            <a:spLocks noGrp="1"/>
          </p:cNvSpPr>
          <p:nvPr>
            <p:ph type="title"/>
          </p:nvPr>
        </p:nvSpPr>
        <p:spPr/>
        <p:txBody>
          <a:bodyPr>
            <a:normAutofit fontScale="90000"/>
          </a:bodyPr>
          <a:lstStyle/>
          <a:p>
            <a:br>
              <a:rPr lang="ru-RU" dirty="0"/>
            </a:br>
            <a:r>
              <a:rPr lang="ru-RU" sz="3100" b="1" dirty="0"/>
              <a:t>Способы адаптации образовательных программ </a:t>
            </a:r>
            <a:br>
              <a:rPr lang="ru-RU" sz="3100" b="1" dirty="0"/>
            </a:br>
            <a:endParaRPr lang="ru-RU" sz="3100" b="1" dirty="0"/>
          </a:p>
        </p:txBody>
      </p:sp>
      <p:pic>
        <p:nvPicPr>
          <p:cNvPr id="4" name="Объект 3">
            <a:extLst>
              <a:ext uri="{FF2B5EF4-FFF2-40B4-BE49-F238E27FC236}">
                <a16:creationId xmlns:a16="http://schemas.microsoft.com/office/drawing/2014/main" id="{DB1749BB-07B6-4C4C-BC11-A46AD37D9D12}"/>
              </a:ext>
            </a:extLst>
          </p:cNvPr>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a:xfrm>
            <a:off x="1852863" y="2057400"/>
            <a:ext cx="7375358" cy="4644189"/>
          </a:xfrm>
          <a:prstGeom prst="rect">
            <a:avLst/>
          </a:prstGeom>
        </p:spPr>
      </p:pic>
    </p:spTree>
    <p:extLst>
      <p:ext uri="{BB962C8B-B14F-4D97-AF65-F5344CB8AC3E}">
        <p14:creationId xmlns:p14="http://schemas.microsoft.com/office/powerpoint/2010/main" val="478259968"/>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a:extLst>
              <a:ext uri="{FF2B5EF4-FFF2-40B4-BE49-F238E27FC236}">
                <a16:creationId xmlns:a16="http://schemas.microsoft.com/office/drawing/2014/main" id="{FB4D678A-1C5F-5145-8928-19E56E5C38A9}"/>
              </a:ext>
            </a:extLst>
          </p:cNvPr>
          <p:cNvPicPr>
            <a:picLocks noChangeAspect="1"/>
          </p:cNvPicPr>
          <p:nvPr/>
        </p:nvPicPr>
        <p:blipFill>
          <a:blip r:embed="rId3"/>
          <a:stretch>
            <a:fillRect/>
          </a:stretch>
        </p:blipFill>
        <p:spPr>
          <a:xfrm>
            <a:off x="1467853" y="494296"/>
            <a:ext cx="8039768" cy="5900615"/>
          </a:xfrm>
          <a:prstGeom prst="rect">
            <a:avLst/>
          </a:prstGeom>
        </p:spPr>
      </p:pic>
    </p:spTree>
    <p:extLst>
      <p:ext uri="{BB962C8B-B14F-4D97-AF65-F5344CB8AC3E}">
        <p14:creationId xmlns:p14="http://schemas.microsoft.com/office/powerpoint/2010/main" val="122605717"/>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a:extLst>
              <a:ext uri="{FF2B5EF4-FFF2-40B4-BE49-F238E27FC236}">
                <a16:creationId xmlns:a16="http://schemas.microsoft.com/office/drawing/2014/main" id="{1C61F544-A18D-F248-ACD3-8E3A9EA610F5}"/>
              </a:ext>
            </a:extLst>
          </p:cNvPr>
          <p:cNvPicPr>
            <a:picLocks noChangeAspect="1"/>
          </p:cNvPicPr>
          <p:nvPr/>
        </p:nvPicPr>
        <p:blipFill>
          <a:blip r:embed="rId3"/>
          <a:stretch>
            <a:fillRect/>
          </a:stretch>
        </p:blipFill>
        <p:spPr>
          <a:xfrm>
            <a:off x="1395663" y="376897"/>
            <a:ext cx="8220242" cy="5739490"/>
          </a:xfrm>
          <a:prstGeom prst="rect">
            <a:avLst/>
          </a:prstGeom>
        </p:spPr>
      </p:pic>
    </p:spTree>
    <p:extLst>
      <p:ext uri="{BB962C8B-B14F-4D97-AF65-F5344CB8AC3E}">
        <p14:creationId xmlns:p14="http://schemas.microsoft.com/office/powerpoint/2010/main" val="3367816498"/>
      </p:ext>
    </p:extLst>
  </p:cSld>
  <p:clrMapOvr>
    <a:masterClrMapping/>
  </p:clrMapOvr>
  <p:transition spd="slow">
    <p:push dir="u"/>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a:extLst>
              <a:ext uri="{FF2B5EF4-FFF2-40B4-BE49-F238E27FC236}">
                <a16:creationId xmlns:a16="http://schemas.microsoft.com/office/drawing/2014/main" id="{7C82C822-5D5E-554B-A9D6-7BCAB14A74E7}"/>
              </a:ext>
            </a:extLst>
          </p:cNvPr>
          <p:cNvPicPr/>
          <p:nvPr/>
        </p:nvPicPr>
        <p:blipFill>
          <a:blip r:embed="rId3">
            <a:extLst>
              <a:ext uri="{28A0092B-C50C-407E-A947-70E740481C1C}">
                <a14:useLocalDpi xmlns:a14="http://schemas.microsoft.com/office/drawing/2010/main" val="0"/>
              </a:ext>
            </a:extLst>
          </a:blip>
          <a:stretch>
            <a:fillRect/>
          </a:stretch>
        </p:blipFill>
        <p:spPr>
          <a:xfrm>
            <a:off x="1284571" y="577516"/>
            <a:ext cx="8184281" cy="5510463"/>
          </a:xfrm>
          <a:prstGeom prst="rect">
            <a:avLst/>
          </a:prstGeom>
        </p:spPr>
      </p:pic>
    </p:spTree>
    <p:extLst>
      <p:ext uri="{BB962C8B-B14F-4D97-AF65-F5344CB8AC3E}">
        <p14:creationId xmlns:p14="http://schemas.microsoft.com/office/powerpoint/2010/main" val="3144208203"/>
      </p:ext>
    </p:extLst>
  </p:cSld>
  <p:clrMapOvr>
    <a:masterClrMapping/>
  </p:clrMapOvr>
  <p:transition spd="slow">
    <p:push dir="u"/>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BD7A57E-5B12-CE4E-9924-EBD7114B9CD7}"/>
              </a:ext>
            </a:extLst>
          </p:cNvPr>
          <p:cNvSpPr>
            <a:spLocks noGrp="1"/>
          </p:cNvSpPr>
          <p:nvPr>
            <p:ph type="title"/>
          </p:nvPr>
        </p:nvSpPr>
        <p:spPr>
          <a:xfrm>
            <a:off x="596100" y="705102"/>
            <a:ext cx="9613861" cy="1080938"/>
          </a:xfrm>
        </p:spPr>
        <p:txBody>
          <a:bodyPr>
            <a:normAutofit fontScale="90000"/>
          </a:bodyPr>
          <a:lstStyle/>
          <a:p>
            <a:br>
              <a:rPr lang="ru-RU" dirty="0"/>
            </a:br>
            <a:r>
              <a:rPr lang="ru-RU" sz="3100" b="1" dirty="0"/>
              <a:t>Адаптированная структура и содержание программы </a:t>
            </a:r>
            <a:br>
              <a:rPr lang="ru-RU" sz="3100" b="1" dirty="0"/>
            </a:br>
            <a:endParaRPr lang="ru-RU" sz="3100" b="1" dirty="0"/>
          </a:p>
        </p:txBody>
      </p:sp>
      <p:pic>
        <p:nvPicPr>
          <p:cNvPr id="4" name="Объект 3">
            <a:extLst>
              <a:ext uri="{FF2B5EF4-FFF2-40B4-BE49-F238E27FC236}">
                <a16:creationId xmlns:a16="http://schemas.microsoft.com/office/drawing/2014/main" id="{F2248321-98F3-844D-A7E4-21ADD6B7B07E}"/>
              </a:ext>
            </a:extLst>
          </p:cNvPr>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a:xfrm>
            <a:off x="2069432" y="2093496"/>
            <a:ext cx="7026441" cy="4487778"/>
          </a:xfrm>
          <a:prstGeom prst="rect">
            <a:avLst/>
          </a:prstGeom>
        </p:spPr>
      </p:pic>
    </p:spTree>
    <p:extLst>
      <p:ext uri="{BB962C8B-B14F-4D97-AF65-F5344CB8AC3E}">
        <p14:creationId xmlns:p14="http://schemas.microsoft.com/office/powerpoint/2010/main" val="1060063082"/>
      </p:ext>
    </p:extLst>
  </p:cSld>
  <p:clrMapOvr>
    <a:masterClrMapping/>
  </p:clrMapOvr>
  <p:transition spd="slow">
    <p:push dir="u"/>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B79DD74-D74E-5545-A237-49B736A9C6F2}"/>
              </a:ext>
            </a:extLst>
          </p:cNvPr>
          <p:cNvSpPr>
            <a:spLocks noGrp="1"/>
          </p:cNvSpPr>
          <p:nvPr>
            <p:ph type="title"/>
          </p:nvPr>
        </p:nvSpPr>
        <p:spPr/>
        <p:txBody>
          <a:bodyPr>
            <a:normAutofit/>
          </a:bodyPr>
          <a:lstStyle/>
          <a:p>
            <a:r>
              <a:rPr lang="ru-RU" sz="2800" b="1" dirty="0"/>
              <a:t>Механизмы  индивидуализации АООП</a:t>
            </a:r>
          </a:p>
        </p:txBody>
      </p:sp>
      <p:sp>
        <p:nvSpPr>
          <p:cNvPr id="3" name="Объект 2">
            <a:extLst>
              <a:ext uri="{FF2B5EF4-FFF2-40B4-BE49-F238E27FC236}">
                <a16:creationId xmlns:a16="http://schemas.microsoft.com/office/drawing/2014/main" id="{F338CC99-3323-5E4F-AB62-84BDD76ABEBC}"/>
              </a:ext>
            </a:extLst>
          </p:cNvPr>
          <p:cNvSpPr>
            <a:spLocks noGrp="1"/>
          </p:cNvSpPr>
          <p:nvPr>
            <p:ph idx="1"/>
          </p:nvPr>
        </p:nvSpPr>
        <p:spPr>
          <a:xfrm>
            <a:off x="680321" y="2911641"/>
            <a:ext cx="9613861" cy="3024547"/>
          </a:xfrm>
        </p:spPr>
        <p:txBody>
          <a:bodyPr>
            <a:normAutofit/>
          </a:bodyPr>
          <a:lstStyle/>
          <a:p>
            <a:r>
              <a:rPr lang="ru-RU" sz="3600" b="1" dirty="0">
                <a:solidFill>
                  <a:schemeClr val="bg1"/>
                </a:solidFill>
                <a:effectLst/>
              </a:rPr>
              <a:t>Индивидуализация учебного плана</a:t>
            </a:r>
          </a:p>
          <a:p>
            <a:pPr marL="0" indent="0">
              <a:buNone/>
            </a:pPr>
            <a:endParaRPr lang="ru-RU" sz="3600" b="1" dirty="0">
              <a:solidFill>
                <a:schemeClr val="bg1"/>
              </a:solidFill>
              <a:effectLst/>
            </a:endParaRPr>
          </a:p>
          <a:p>
            <a:r>
              <a:rPr lang="ru-RU" sz="3600" b="1" dirty="0">
                <a:solidFill>
                  <a:schemeClr val="bg1"/>
                </a:solidFill>
                <a:effectLst/>
              </a:rPr>
              <a:t>Создание индивидуализированной АОП</a:t>
            </a:r>
            <a:endParaRPr lang="ru-RU" sz="3600" b="1" dirty="0">
              <a:solidFill>
                <a:schemeClr val="bg1"/>
              </a:solidFill>
            </a:endParaRPr>
          </a:p>
        </p:txBody>
      </p:sp>
    </p:spTree>
    <p:extLst>
      <p:ext uri="{BB962C8B-B14F-4D97-AF65-F5344CB8AC3E}">
        <p14:creationId xmlns:p14="http://schemas.microsoft.com/office/powerpoint/2010/main" val="602685296"/>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DA1A75-E666-F84C-98E3-282B6BED617B}"/>
              </a:ext>
            </a:extLst>
          </p:cNvPr>
          <p:cNvSpPr>
            <a:spLocks noGrp="1"/>
          </p:cNvSpPr>
          <p:nvPr>
            <p:ph type="title"/>
          </p:nvPr>
        </p:nvSpPr>
        <p:spPr/>
        <p:txBody>
          <a:bodyPr>
            <a:normAutofit/>
          </a:bodyPr>
          <a:lstStyle/>
          <a:p>
            <a:r>
              <a:rPr lang="ru-RU" sz="2000" b="1" i="1" dirty="0"/>
              <a:t>Официальная статистика по распространенности аутизма от Центра по контролю заболеваемости и профилактики США</a:t>
            </a:r>
            <a:br>
              <a:rPr lang="ru-RU" sz="2000" b="1" i="1" dirty="0"/>
            </a:br>
            <a:endParaRPr lang="ru-RU" sz="2000" dirty="0"/>
          </a:p>
        </p:txBody>
      </p:sp>
      <p:pic>
        <p:nvPicPr>
          <p:cNvPr id="4" name="Объект 13">
            <a:extLst>
              <a:ext uri="{FF2B5EF4-FFF2-40B4-BE49-F238E27FC236}">
                <a16:creationId xmlns:a16="http://schemas.microsoft.com/office/drawing/2014/main" id="{3B77652C-D059-7A46-AD58-0ADE9B2395C6}"/>
              </a:ext>
            </a:extLst>
          </p:cNvPr>
          <p:cNvPicPr>
            <a:picLocks noChangeAspect="1"/>
          </p:cNvPicPr>
          <p:nvPr/>
        </p:nvPicPr>
        <p:blipFill>
          <a:blip r:embed="rId3"/>
          <a:stretch>
            <a:fillRect/>
          </a:stretch>
        </p:blipFill>
        <p:spPr>
          <a:xfrm>
            <a:off x="2472032" y="2511909"/>
            <a:ext cx="5726036" cy="3249243"/>
          </a:xfrm>
          <a:prstGeom prst="rect">
            <a:avLst/>
          </a:prstGeom>
        </p:spPr>
      </p:pic>
    </p:spTree>
    <p:extLst>
      <p:ext uri="{BB962C8B-B14F-4D97-AF65-F5344CB8AC3E}">
        <p14:creationId xmlns:p14="http://schemas.microsoft.com/office/powerpoint/2010/main" val="2555200353"/>
      </p:ext>
    </p:extLst>
  </p:cSld>
  <p:clrMapOvr>
    <a:masterClrMapping/>
  </p:clrMapOvr>
  <p:transition spd="slow">
    <p:push dir="u"/>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A56106C-6E71-A449-A3CF-7BFBE273A64D}"/>
              </a:ext>
            </a:extLst>
          </p:cNvPr>
          <p:cNvSpPr>
            <a:spLocks noGrp="1"/>
          </p:cNvSpPr>
          <p:nvPr>
            <p:ph type="title"/>
          </p:nvPr>
        </p:nvSpPr>
        <p:spPr/>
        <p:txBody>
          <a:bodyPr>
            <a:normAutofit/>
          </a:bodyPr>
          <a:lstStyle/>
          <a:p>
            <a:r>
              <a:rPr lang="ru-RU" sz="2800" b="1" dirty="0"/>
              <a:t>Психолого-медико-педагогический консилиум</a:t>
            </a:r>
          </a:p>
        </p:txBody>
      </p:sp>
      <p:sp>
        <p:nvSpPr>
          <p:cNvPr id="3" name="Объект 2">
            <a:extLst>
              <a:ext uri="{FF2B5EF4-FFF2-40B4-BE49-F238E27FC236}">
                <a16:creationId xmlns:a16="http://schemas.microsoft.com/office/drawing/2014/main" id="{D0B91E3D-A56D-C64B-9310-3FE9F5D869C3}"/>
              </a:ext>
            </a:extLst>
          </p:cNvPr>
          <p:cNvSpPr>
            <a:spLocks noGrp="1"/>
          </p:cNvSpPr>
          <p:nvPr>
            <p:ph idx="1"/>
          </p:nvPr>
        </p:nvSpPr>
        <p:spPr>
          <a:xfrm>
            <a:off x="2579914" y="2336873"/>
            <a:ext cx="7714268" cy="3599316"/>
          </a:xfrm>
        </p:spPr>
        <p:txBody>
          <a:bodyPr>
            <a:normAutofit lnSpcReduction="10000"/>
          </a:bodyPr>
          <a:lstStyle/>
          <a:p>
            <a:r>
              <a:rPr lang="ru-RU" b="1" dirty="0">
                <a:solidFill>
                  <a:schemeClr val="bg1"/>
                </a:solidFill>
              </a:rPr>
              <a:t>Председатель консилиума</a:t>
            </a:r>
          </a:p>
          <a:p>
            <a:r>
              <a:rPr lang="ru-RU" b="1" dirty="0">
                <a:solidFill>
                  <a:schemeClr val="bg1"/>
                </a:solidFill>
              </a:rPr>
              <a:t>Учитель</a:t>
            </a:r>
          </a:p>
          <a:p>
            <a:r>
              <a:rPr lang="ru-RU" b="1" dirty="0">
                <a:solidFill>
                  <a:schemeClr val="bg1"/>
                </a:solidFill>
              </a:rPr>
              <a:t>Воспитатель</a:t>
            </a:r>
          </a:p>
          <a:p>
            <a:r>
              <a:rPr lang="ru-RU" b="1" dirty="0" err="1">
                <a:solidFill>
                  <a:schemeClr val="bg1"/>
                </a:solidFill>
              </a:rPr>
              <a:t>Тьютор</a:t>
            </a:r>
            <a:endParaRPr lang="ru-RU" b="1" dirty="0">
              <a:solidFill>
                <a:schemeClr val="bg1"/>
              </a:solidFill>
            </a:endParaRPr>
          </a:p>
          <a:p>
            <a:r>
              <a:rPr lang="ru-RU" b="1" dirty="0">
                <a:solidFill>
                  <a:schemeClr val="bg1"/>
                </a:solidFill>
              </a:rPr>
              <a:t>Педагог-психолог</a:t>
            </a:r>
          </a:p>
          <a:p>
            <a:r>
              <a:rPr lang="ru-RU" b="1" dirty="0">
                <a:solidFill>
                  <a:schemeClr val="bg1"/>
                </a:solidFill>
              </a:rPr>
              <a:t>Учитель-логопед</a:t>
            </a:r>
          </a:p>
          <a:p>
            <a:r>
              <a:rPr lang="ru-RU" b="1" dirty="0">
                <a:solidFill>
                  <a:schemeClr val="bg1"/>
                </a:solidFill>
              </a:rPr>
              <a:t>Учитель-дефектолог</a:t>
            </a:r>
          </a:p>
          <a:p>
            <a:r>
              <a:rPr lang="ru-RU" b="1" dirty="0">
                <a:solidFill>
                  <a:schemeClr val="bg1"/>
                </a:solidFill>
              </a:rPr>
              <a:t>Медицинский работник  (если есть)</a:t>
            </a:r>
          </a:p>
        </p:txBody>
      </p:sp>
    </p:spTree>
    <p:extLst>
      <p:ext uri="{BB962C8B-B14F-4D97-AF65-F5344CB8AC3E}">
        <p14:creationId xmlns:p14="http://schemas.microsoft.com/office/powerpoint/2010/main" val="24306780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A92C20-DFB5-A547-BAE0-CDF763DE526B}"/>
              </a:ext>
            </a:extLst>
          </p:cNvPr>
          <p:cNvSpPr>
            <a:spLocks noGrp="1"/>
          </p:cNvSpPr>
          <p:nvPr>
            <p:ph type="title"/>
          </p:nvPr>
        </p:nvSpPr>
        <p:spPr/>
        <p:txBody>
          <a:bodyPr>
            <a:normAutofit fontScale="90000"/>
          </a:bodyPr>
          <a:lstStyle/>
          <a:p>
            <a:br>
              <a:rPr lang="ru-RU" dirty="0"/>
            </a:br>
            <a:r>
              <a:rPr lang="ru-RU" sz="3100" b="1" dirty="0"/>
              <a:t>В каких случаях необходима разработка и реализация АОП для ребенка с РАС? </a:t>
            </a:r>
            <a:br>
              <a:rPr lang="ru-RU" sz="3100" b="1" dirty="0"/>
            </a:br>
            <a:endParaRPr lang="ru-RU" sz="3100" b="1" dirty="0"/>
          </a:p>
        </p:txBody>
      </p:sp>
      <p:sp>
        <p:nvSpPr>
          <p:cNvPr id="3" name="Объект 2">
            <a:extLst>
              <a:ext uri="{FF2B5EF4-FFF2-40B4-BE49-F238E27FC236}">
                <a16:creationId xmlns:a16="http://schemas.microsoft.com/office/drawing/2014/main" id="{1ED0F033-86AC-914B-A136-469C7A01FCB7}"/>
              </a:ext>
            </a:extLst>
          </p:cNvPr>
          <p:cNvSpPr>
            <a:spLocks noGrp="1"/>
          </p:cNvSpPr>
          <p:nvPr>
            <p:ph idx="1"/>
          </p:nvPr>
        </p:nvSpPr>
        <p:spPr>
          <a:xfrm>
            <a:off x="680321" y="2336873"/>
            <a:ext cx="10533111" cy="4027832"/>
          </a:xfrm>
        </p:spPr>
        <p:txBody>
          <a:bodyPr>
            <a:normAutofit fontScale="92500" lnSpcReduction="10000"/>
          </a:bodyPr>
          <a:lstStyle/>
          <a:p>
            <a:pPr lvl="0"/>
            <a:r>
              <a:rPr lang="ru-RU" sz="2800" b="1" dirty="0">
                <a:solidFill>
                  <a:schemeClr val="bg1"/>
                </a:solidFill>
                <a:effectLst/>
              </a:rPr>
              <a:t>ребенок с РАС оказывается в инклюзивном классе</a:t>
            </a:r>
          </a:p>
          <a:p>
            <a:pPr marL="0" lvl="0" indent="0">
              <a:buNone/>
            </a:pPr>
            <a:endParaRPr lang="ru-RU" sz="2800" b="1" dirty="0">
              <a:solidFill>
                <a:schemeClr val="bg1"/>
              </a:solidFill>
              <a:effectLst/>
            </a:endParaRPr>
          </a:p>
          <a:p>
            <a:pPr lvl="0"/>
            <a:r>
              <a:rPr lang="ru-RU" sz="2800" b="1" dirty="0">
                <a:solidFill>
                  <a:schemeClr val="bg1"/>
                </a:solidFill>
                <a:effectLst/>
              </a:rPr>
              <a:t>ребенок с РАС в классе с детьми с другими ограничениями по возможностям здоровья</a:t>
            </a:r>
          </a:p>
          <a:p>
            <a:pPr marL="0" lvl="0" indent="0">
              <a:buNone/>
            </a:pPr>
            <a:endParaRPr lang="ru-RU" sz="2800" b="1" dirty="0">
              <a:solidFill>
                <a:schemeClr val="bg1"/>
              </a:solidFill>
              <a:effectLst/>
            </a:endParaRPr>
          </a:p>
          <a:p>
            <a:pPr lvl="0"/>
            <a:r>
              <a:rPr lang="ru-RU" sz="2800" b="1" dirty="0">
                <a:solidFill>
                  <a:schemeClr val="bg1"/>
                </a:solidFill>
                <a:effectLst/>
              </a:rPr>
              <a:t>ребенок с РАС в классе с другими детьми с аутизмом, но уровень его развития ниже уровня развития других детей</a:t>
            </a:r>
          </a:p>
          <a:p>
            <a:pPr marL="0" lvl="0" indent="0">
              <a:buNone/>
            </a:pPr>
            <a:endParaRPr lang="ru-RU" sz="2800" b="1" dirty="0">
              <a:solidFill>
                <a:schemeClr val="bg1"/>
              </a:solidFill>
              <a:effectLst/>
            </a:endParaRPr>
          </a:p>
          <a:p>
            <a:pPr lvl="0"/>
            <a:r>
              <a:rPr lang="ru-RU" sz="2800" b="1" dirty="0">
                <a:solidFill>
                  <a:schemeClr val="bg1"/>
                </a:solidFill>
                <a:effectLst/>
              </a:rPr>
              <a:t>ребенок с РАС находится на домашнем обучении</a:t>
            </a:r>
          </a:p>
          <a:p>
            <a:pPr marL="0" indent="0">
              <a:buNone/>
            </a:pPr>
            <a:endParaRPr lang="ru-RU" sz="2800" b="1" dirty="0">
              <a:solidFill>
                <a:schemeClr val="bg1"/>
              </a:solidFill>
              <a:effectLst/>
            </a:endParaRPr>
          </a:p>
          <a:p>
            <a:endParaRPr lang="ru-RU" dirty="0"/>
          </a:p>
        </p:txBody>
      </p:sp>
    </p:spTree>
    <p:extLst>
      <p:ext uri="{BB962C8B-B14F-4D97-AF65-F5344CB8AC3E}">
        <p14:creationId xmlns:p14="http://schemas.microsoft.com/office/powerpoint/2010/main" val="2653312564"/>
      </p:ext>
    </p:extLst>
  </p:cSld>
  <p:clrMapOvr>
    <a:masterClrMapping/>
  </p:clrMapOvr>
  <p:transition spd="slow">
    <p:push dir="u"/>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608161C-EE75-5742-B255-43659B9A4E4F}"/>
              </a:ext>
            </a:extLst>
          </p:cNvPr>
          <p:cNvSpPr>
            <a:spLocks noGrp="1"/>
          </p:cNvSpPr>
          <p:nvPr>
            <p:ph type="title"/>
          </p:nvPr>
        </p:nvSpPr>
        <p:spPr/>
        <p:txBody>
          <a:bodyPr>
            <a:normAutofit/>
          </a:bodyPr>
          <a:lstStyle/>
          <a:p>
            <a:r>
              <a:rPr lang="ru-RU" sz="2800" b="1" dirty="0"/>
              <a:t>Формирование АОП для ребенка с РАС</a:t>
            </a:r>
            <a:endParaRPr lang="ru-RU" sz="2800" dirty="0"/>
          </a:p>
        </p:txBody>
      </p:sp>
      <p:sp>
        <p:nvSpPr>
          <p:cNvPr id="3" name="Текст 2">
            <a:extLst>
              <a:ext uri="{FF2B5EF4-FFF2-40B4-BE49-F238E27FC236}">
                <a16:creationId xmlns:a16="http://schemas.microsoft.com/office/drawing/2014/main" id="{54653F7A-CFAD-6A41-AB4E-6162DAC8EE2E}"/>
              </a:ext>
            </a:extLst>
          </p:cNvPr>
          <p:cNvSpPr>
            <a:spLocks noGrp="1"/>
          </p:cNvSpPr>
          <p:nvPr>
            <p:ph type="body" idx="1"/>
          </p:nvPr>
        </p:nvSpPr>
        <p:spPr>
          <a:xfrm>
            <a:off x="2165684" y="2336873"/>
            <a:ext cx="3212993" cy="693135"/>
          </a:xfrm>
        </p:spPr>
        <p:txBody>
          <a:bodyPr>
            <a:normAutofit/>
          </a:bodyPr>
          <a:lstStyle/>
          <a:p>
            <a:r>
              <a:rPr lang="ru-RU" sz="3600" dirty="0">
                <a:solidFill>
                  <a:schemeClr val="bg1"/>
                </a:solidFill>
              </a:rPr>
              <a:t>АОП</a:t>
            </a:r>
          </a:p>
        </p:txBody>
      </p:sp>
      <p:sp>
        <p:nvSpPr>
          <p:cNvPr id="4" name="Объект 3">
            <a:extLst>
              <a:ext uri="{FF2B5EF4-FFF2-40B4-BE49-F238E27FC236}">
                <a16:creationId xmlns:a16="http://schemas.microsoft.com/office/drawing/2014/main" id="{A802536F-F5E2-6241-972A-7C4ABE0D5F16}"/>
              </a:ext>
            </a:extLst>
          </p:cNvPr>
          <p:cNvSpPr>
            <a:spLocks noGrp="1"/>
          </p:cNvSpPr>
          <p:nvPr>
            <p:ph sz="half" idx="2"/>
          </p:nvPr>
        </p:nvSpPr>
        <p:spPr>
          <a:xfrm>
            <a:off x="1997242" y="3532715"/>
            <a:ext cx="3381435" cy="2403472"/>
          </a:xfrm>
        </p:spPr>
        <p:txBody>
          <a:bodyPr>
            <a:normAutofit/>
          </a:bodyPr>
          <a:lstStyle/>
          <a:p>
            <a:r>
              <a:rPr lang="ru-RU" sz="2400" b="1" dirty="0">
                <a:solidFill>
                  <a:schemeClr val="bg1"/>
                </a:solidFill>
              </a:rPr>
              <a:t>АООП 8.1</a:t>
            </a:r>
          </a:p>
          <a:p>
            <a:r>
              <a:rPr lang="ru-RU" sz="2400" b="1" dirty="0">
                <a:solidFill>
                  <a:schemeClr val="bg1"/>
                </a:solidFill>
              </a:rPr>
              <a:t>АООП 8.2</a:t>
            </a:r>
          </a:p>
          <a:p>
            <a:r>
              <a:rPr lang="ru-RU" sz="2400" b="1" dirty="0">
                <a:solidFill>
                  <a:schemeClr val="bg1"/>
                </a:solidFill>
              </a:rPr>
              <a:t>АООП 8.3</a:t>
            </a:r>
          </a:p>
        </p:txBody>
      </p:sp>
      <p:sp>
        <p:nvSpPr>
          <p:cNvPr id="5" name="Текст 4">
            <a:extLst>
              <a:ext uri="{FF2B5EF4-FFF2-40B4-BE49-F238E27FC236}">
                <a16:creationId xmlns:a16="http://schemas.microsoft.com/office/drawing/2014/main" id="{47CCD64B-8836-7D49-B12E-87B91A60D610}"/>
              </a:ext>
            </a:extLst>
          </p:cNvPr>
          <p:cNvSpPr>
            <a:spLocks noGrp="1"/>
          </p:cNvSpPr>
          <p:nvPr>
            <p:ph type="body" sz="quarter" idx="3"/>
          </p:nvPr>
        </p:nvSpPr>
        <p:spPr>
          <a:xfrm>
            <a:off x="6433764" y="2336873"/>
            <a:ext cx="4474028" cy="692076"/>
          </a:xfrm>
        </p:spPr>
        <p:txBody>
          <a:bodyPr>
            <a:normAutofit/>
          </a:bodyPr>
          <a:lstStyle/>
          <a:p>
            <a:r>
              <a:rPr lang="ru-RU" sz="3600" dirty="0">
                <a:solidFill>
                  <a:schemeClr val="bg1"/>
                </a:solidFill>
              </a:rPr>
              <a:t>СИПР</a:t>
            </a:r>
          </a:p>
        </p:txBody>
      </p:sp>
      <p:sp>
        <p:nvSpPr>
          <p:cNvPr id="6" name="Объект 5">
            <a:extLst>
              <a:ext uri="{FF2B5EF4-FFF2-40B4-BE49-F238E27FC236}">
                <a16:creationId xmlns:a16="http://schemas.microsoft.com/office/drawing/2014/main" id="{34C68C0C-FDD4-6948-91ED-8E9CDFFBFC73}"/>
              </a:ext>
            </a:extLst>
          </p:cNvPr>
          <p:cNvSpPr>
            <a:spLocks noGrp="1"/>
          </p:cNvSpPr>
          <p:nvPr>
            <p:ph sz="quarter" idx="4"/>
          </p:nvPr>
        </p:nvSpPr>
        <p:spPr>
          <a:xfrm>
            <a:off x="6328611" y="3531656"/>
            <a:ext cx="3965571" cy="2404531"/>
          </a:xfrm>
        </p:spPr>
        <p:txBody>
          <a:bodyPr>
            <a:normAutofit/>
          </a:bodyPr>
          <a:lstStyle/>
          <a:p>
            <a:r>
              <a:rPr lang="ru-RU" sz="2400" b="1" dirty="0">
                <a:solidFill>
                  <a:schemeClr val="bg1"/>
                </a:solidFill>
              </a:rPr>
              <a:t>АООП 8.4</a:t>
            </a:r>
          </a:p>
        </p:txBody>
      </p:sp>
    </p:spTree>
    <p:extLst>
      <p:ext uri="{BB962C8B-B14F-4D97-AF65-F5344CB8AC3E}">
        <p14:creationId xmlns:p14="http://schemas.microsoft.com/office/powerpoint/2010/main" val="4128891850"/>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21E71B0-25BA-DA46-8FDF-C9BE1B983FB7}"/>
              </a:ext>
            </a:extLst>
          </p:cNvPr>
          <p:cNvSpPr>
            <a:spLocks noGrp="1"/>
          </p:cNvSpPr>
          <p:nvPr>
            <p:ph type="title"/>
          </p:nvPr>
        </p:nvSpPr>
        <p:spPr/>
        <p:txBody>
          <a:bodyPr>
            <a:normAutofit/>
          </a:bodyPr>
          <a:lstStyle/>
          <a:p>
            <a:r>
              <a:rPr lang="en-US" sz="2800" b="1" dirty="0" err="1"/>
              <a:t>htpp</a:t>
            </a:r>
            <a:r>
              <a:rPr lang="en-US" sz="2800" b="1" dirty="0"/>
              <a:t>//autism-</a:t>
            </a:r>
            <a:r>
              <a:rPr lang="en-US" sz="2800" b="1" dirty="0" err="1"/>
              <a:t>frc.ru</a:t>
            </a:r>
            <a:endParaRPr lang="ru-RU" sz="2800" b="1" dirty="0"/>
          </a:p>
        </p:txBody>
      </p:sp>
      <p:sp>
        <p:nvSpPr>
          <p:cNvPr id="3" name="Объект 2">
            <a:extLst>
              <a:ext uri="{FF2B5EF4-FFF2-40B4-BE49-F238E27FC236}">
                <a16:creationId xmlns:a16="http://schemas.microsoft.com/office/drawing/2014/main" id="{BEAB2280-0B42-E34B-8181-B28569F42C79}"/>
              </a:ext>
            </a:extLst>
          </p:cNvPr>
          <p:cNvSpPr>
            <a:spLocks noGrp="1"/>
          </p:cNvSpPr>
          <p:nvPr>
            <p:ph idx="1"/>
          </p:nvPr>
        </p:nvSpPr>
        <p:spPr>
          <a:xfrm>
            <a:off x="445169" y="2117556"/>
            <a:ext cx="10474656" cy="4632159"/>
          </a:xfrm>
        </p:spPr>
        <p:txBody>
          <a:bodyPr>
            <a:normAutofit fontScale="92500" lnSpcReduction="10000"/>
          </a:bodyPr>
          <a:lstStyle/>
          <a:p>
            <a:pPr marL="0" indent="0" algn="ctr">
              <a:buNone/>
            </a:pPr>
            <a:r>
              <a:rPr lang="ru-RU" sz="1900" dirty="0">
                <a:effectLst/>
              </a:rPr>
              <a:t> </a:t>
            </a:r>
            <a:r>
              <a:rPr lang="ru-RU" sz="1900" b="1" dirty="0">
                <a:solidFill>
                  <a:schemeClr val="bg1"/>
                </a:solidFill>
                <a:effectLst/>
              </a:rPr>
              <a:t>«МОСКОВСКИЙ ГОСУДАРСТВЕННЫЙ ПСИХОЛОГО-</a:t>
            </a:r>
          </a:p>
          <a:p>
            <a:pPr marL="0" indent="0" algn="ctr">
              <a:buNone/>
            </a:pPr>
            <a:r>
              <a:rPr lang="ru-RU" sz="1900" b="1" dirty="0">
                <a:solidFill>
                  <a:schemeClr val="bg1"/>
                </a:solidFill>
                <a:effectLst/>
              </a:rPr>
              <a:t>ПЕДАГОГИЧЕСКИЙ УНИВЕРСИТЕТ»</a:t>
            </a:r>
          </a:p>
          <a:p>
            <a:pPr marL="0" indent="0" algn="ctr">
              <a:buNone/>
            </a:pPr>
            <a:r>
              <a:rPr lang="ru-RU" sz="1900" b="1" dirty="0">
                <a:solidFill>
                  <a:schemeClr val="bg1"/>
                </a:solidFill>
                <a:effectLst/>
              </a:rPr>
              <a:t>Федеральный ресурсный центр по организации комплексного</a:t>
            </a:r>
          </a:p>
          <a:p>
            <a:pPr marL="0" indent="0" algn="ctr">
              <a:buNone/>
            </a:pPr>
            <a:r>
              <a:rPr lang="ru-RU" sz="1900" b="1" dirty="0">
                <a:solidFill>
                  <a:schemeClr val="bg1"/>
                </a:solidFill>
                <a:effectLst/>
              </a:rPr>
              <a:t>сопровождения детей с расстройствами аутистического спектра</a:t>
            </a:r>
          </a:p>
          <a:p>
            <a:pPr marL="0" indent="0" algn="ctr">
              <a:buNone/>
            </a:pPr>
            <a:endParaRPr lang="ru-RU" sz="1900" b="1" dirty="0">
              <a:solidFill>
                <a:schemeClr val="bg1"/>
              </a:solidFill>
              <a:effectLst/>
            </a:endParaRPr>
          </a:p>
          <a:p>
            <a:pPr marL="0" indent="0" algn="ctr">
              <a:buNone/>
            </a:pPr>
            <a:r>
              <a:rPr lang="ru-RU" dirty="0">
                <a:solidFill>
                  <a:schemeClr val="bg1"/>
                </a:solidFill>
                <a:effectLst/>
              </a:rPr>
              <a:t>Гончаренко М.С., </a:t>
            </a:r>
            <a:r>
              <a:rPr lang="ru-RU" dirty="0" err="1">
                <a:solidFill>
                  <a:schemeClr val="bg1"/>
                </a:solidFill>
                <a:effectLst/>
              </a:rPr>
              <a:t>Манелис</a:t>
            </a:r>
            <a:r>
              <a:rPr lang="ru-RU" dirty="0">
                <a:solidFill>
                  <a:schemeClr val="bg1"/>
                </a:solidFill>
                <a:effectLst/>
              </a:rPr>
              <a:t> Н.Г., Семенович М.Л., </a:t>
            </a:r>
            <a:r>
              <a:rPr lang="ru-RU" dirty="0" err="1">
                <a:solidFill>
                  <a:schemeClr val="bg1"/>
                </a:solidFill>
                <a:effectLst/>
              </a:rPr>
              <a:t>Стальмахович</a:t>
            </a:r>
            <a:r>
              <a:rPr lang="ru-RU" dirty="0">
                <a:solidFill>
                  <a:schemeClr val="bg1"/>
                </a:solidFill>
                <a:effectLst/>
              </a:rPr>
              <a:t> О.В. Методическое пособие / Под общей ред. Хаустова</a:t>
            </a:r>
            <a:r>
              <a:rPr lang="ru-RU" dirty="0">
                <a:effectLst/>
              </a:rPr>
              <a:t> </a:t>
            </a:r>
            <a:r>
              <a:rPr lang="ru-RU" dirty="0">
                <a:solidFill>
                  <a:schemeClr val="bg1"/>
                </a:solidFill>
                <a:effectLst/>
              </a:rPr>
              <a:t>А.В., </a:t>
            </a:r>
            <a:r>
              <a:rPr lang="ru-RU" dirty="0" err="1">
                <a:solidFill>
                  <a:schemeClr val="bg1"/>
                </a:solidFill>
                <a:effectLst/>
              </a:rPr>
              <a:t>Манелис</a:t>
            </a:r>
            <a:r>
              <a:rPr lang="ru-RU" dirty="0">
                <a:solidFill>
                  <a:schemeClr val="bg1"/>
                </a:solidFill>
                <a:effectLst/>
              </a:rPr>
              <a:t> Н.Г. </a:t>
            </a:r>
          </a:p>
          <a:p>
            <a:pPr marL="0" indent="0" algn="ctr">
              <a:lnSpc>
                <a:spcPct val="120000"/>
              </a:lnSpc>
              <a:spcBef>
                <a:spcPts val="0"/>
              </a:spcBef>
              <a:buNone/>
            </a:pPr>
            <a:r>
              <a:rPr lang="ru-RU" sz="3300" b="1" i="1" dirty="0">
                <a:solidFill>
                  <a:schemeClr val="bg1"/>
                </a:solidFill>
                <a:effectLst/>
              </a:rPr>
              <a:t>Адаптация образовательной программы обучающегося с расстройствами</a:t>
            </a:r>
          </a:p>
          <a:p>
            <a:pPr marL="0" indent="0" algn="ctr">
              <a:lnSpc>
                <a:spcPct val="120000"/>
              </a:lnSpc>
              <a:spcBef>
                <a:spcPts val="0"/>
              </a:spcBef>
              <a:buNone/>
            </a:pPr>
            <a:r>
              <a:rPr lang="ru-RU" sz="3300" b="1" i="1" dirty="0">
                <a:solidFill>
                  <a:schemeClr val="bg1"/>
                </a:solidFill>
                <a:effectLst/>
              </a:rPr>
              <a:t>аутистического спектра</a:t>
            </a:r>
          </a:p>
          <a:p>
            <a:pPr marL="0" indent="0" algn="ctr">
              <a:buNone/>
            </a:pPr>
            <a:r>
              <a:rPr lang="ru-RU" dirty="0">
                <a:solidFill>
                  <a:schemeClr val="bg1"/>
                </a:solidFill>
                <a:effectLst/>
              </a:rPr>
              <a:t>Москва - 2016</a:t>
            </a:r>
          </a:p>
          <a:p>
            <a:pPr marL="0" indent="0">
              <a:buNone/>
            </a:pPr>
            <a:endParaRPr lang="ru-RU" dirty="0">
              <a:effectLst/>
            </a:endParaRPr>
          </a:p>
          <a:p>
            <a:endParaRPr lang="ru-RU" dirty="0"/>
          </a:p>
        </p:txBody>
      </p:sp>
    </p:spTree>
    <p:extLst>
      <p:ext uri="{BB962C8B-B14F-4D97-AF65-F5344CB8AC3E}">
        <p14:creationId xmlns:p14="http://schemas.microsoft.com/office/powerpoint/2010/main" val="2067039673"/>
      </p:ext>
    </p:extLst>
  </p:cSld>
  <p:clrMapOvr>
    <a:masterClrMapping/>
  </p:clrMapOvr>
  <p:transition spd="slow">
    <p:push dir="u"/>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4CE8E68-37DD-7E4F-A4BC-B468A118E435}"/>
              </a:ext>
            </a:extLst>
          </p:cNvPr>
          <p:cNvSpPr>
            <a:spLocks noGrp="1"/>
          </p:cNvSpPr>
          <p:nvPr>
            <p:ph type="title"/>
          </p:nvPr>
        </p:nvSpPr>
        <p:spPr/>
        <p:txBody>
          <a:bodyPr>
            <a:normAutofit/>
          </a:bodyPr>
          <a:lstStyle/>
          <a:p>
            <a:r>
              <a:rPr lang="ru-RU" sz="2800" b="1" dirty="0"/>
              <a:t>Выводы: </a:t>
            </a:r>
            <a:br>
              <a:rPr lang="ru-RU" sz="2800" b="1" dirty="0"/>
            </a:br>
            <a:endParaRPr lang="ru-RU" sz="2800" b="1" dirty="0"/>
          </a:p>
        </p:txBody>
      </p:sp>
      <p:sp>
        <p:nvSpPr>
          <p:cNvPr id="3" name="Объект 2">
            <a:extLst>
              <a:ext uri="{FF2B5EF4-FFF2-40B4-BE49-F238E27FC236}">
                <a16:creationId xmlns:a16="http://schemas.microsoft.com/office/drawing/2014/main" id="{E0B8D1BD-C88A-0144-8DBC-ED28F56C8520}"/>
              </a:ext>
            </a:extLst>
          </p:cNvPr>
          <p:cNvSpPr>
            <a:spLocks noGrp="1"/>
          </p:cNvSpPr>
          <p:nvPr>
            <p:ph idx="1"/>
          </p:nvPr>
        </p:nvSpPr>
        <p:spPr>
          <a:xfrm>
            <a:off x="680321" y="2129588"/>
            <a:ext cx="9613861" cy="4391527"/>
          </a:xfrm>
        </p:spPr>
        <p:txBody>
          <a:bodyPr>
            <a:normAutofit fontScale="92500" lnSpcReduction="10000"/>
          </a:bodyPr>
          <a:lstStyle/>
          <a:p>
            <a:pPr lvl="0"/>
            <a:r>
              <a:rPr lang="ru-RU" b="1" dirty="0">
                <a:solidFill>
                  <a:schemeClr val="bg1"/>
                </a:solidFill>
                <a:effectLst/>
              </a:rPr>
              <a:t>Для детей с РАС существует 4 варианта АООП.</a:t>
            </a:r>
          </a:p>
          <a:p>
            <a:pPr lvl="0"/>
            <a:r>
              <a:rPr lang="ru-RU" b="1" dirty="0">
                <a:solidFill>
                  <a:schemeClr val="bg1"/>
                </a:solidFill>
                <a:effectLst/>
              </a:rPr>
              <a:t>Любой вариант АООП реализуется в любой форме: инклюзивный класс, класс для детей с ОВЗ, класс для детей с РАС.</a:t>
            </a:r>
          </a:p>
          <a:p>
            <a:pPr lvl="0"/>
            <a:r>
              <a:rPr lang="ru-RU" b="1" dirty="0">
                <a:solidFill>
                  <a:schemeClr val="bg1"/>
                </a:solidFill>
                <a:effectLst/>
              </a:rPr>
              <a:t>В АООП 8.1 и 8.2 планируемые результаты практически не меняются.</a:t>
            </a:r>
          </a:p>
          <a:p>
            <a:pPr lvl="0"/>
            <a:r>
              <a:rPr lang="ru-RU" b="1" dirty="0">
                <a:solidFill>
                  <a:schemeClr val="bg1"/>
                </a:solidFill>
                <a:effectLst/>
              </a:rPr>
              <a:t>В АООП 8.3 и 8.4 планируемые результаты существенно упрощены и/или изменены.</a:t>
            </a:r>
          </a:p>
          <a:p>
            <a:pPr lvl="0"/>
            <a:r>
              <a:rPr lang="ru-RU" b="1" dirty="0">
                <a:solidFill>
                  <a:schemeClr val="bg1"/>
                </a:solidFill>
                <a:effectLst/>
              </a:rPr>
              <a:t>АОП – механизм индивидуализации АООП.</a:t>
            </a:r>
          </a:p>
          <a:p>
            <a:pPr lvl="0"/>
            <a:r>
              <a:rPr lang="ru-RU" b="1" dirty="0">
                <a:solidFill>
                  <a:schemeClr val="bg1"/>
                </a:solidFill>
                <a:effectLst/>
              </a:rPr>
              <a:t>АОП используется, когда уровень развития ребенка существенно отличается от уровня развития детей в классе.</a:t>
            </a:r>
          </a:p>
          <a:p>
            <a:pPr lvl="0"/>
            <a:r>
              <a:rPr lang="ru-RU" b="1" dirty="0">
                <a:solidFill>
                  <a:schemeClr val="bg1"/>
                </a:solidFill>
                <a:effectLst/>
              </a:rPr>
              <a:t>При реализации АООП и АОП необходима адаптация учебного материала и создание специальных условий.</a:t>
            </a:r>
          </a:p>
          <a:p>
            <a:pPr marL="0" indent="0">
              <a:buNone/>
            </a:pPr>
            <a:endParaRPr lang="ru-RU" dirty="0">
              <a:effectLst/>
            </a:endParaRPr>
          </a:p>
        </p:txBody>
      </p:sp>
    </p:spTree>
    <p:extLst>
      <p:ext uri="{BB962C8B-B14F-4D97-AF65-F5344CB8AC3E}">
        <p14:creationId xmlns:p14="http://schemas.microsoft.com/office/powerpoint/2010/main" val="2258434008"/>
      </p:ext>
    </p:extLst>
  </p:cSld>
  <p:clrMapOvr>
    <a:masterClrMapping/>
  </p:clrMapOvr>
  <p:transition spd="slow">
    <p:push dir="u"/>
  </p:transition>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38000"/>
              </a:schemeClr>
            </a:gs>
            <a:gs pos="50000">
              <a:schemeClr val="bg2">
                <a:shade val="100000"/>
                <a:hueMod val="100000"/>
                <a:satMod val="110000"/>
                <a:lumMod val="130000"/>
              </a:schemeClr>
            </a:gs>
            <a:gs pos="100000">
              <a:schemeClr val="bg2">
                <a:shade val="78000"/>
                <a:hueMod val="106000"/>
                <a:satMod val="120000"/>
                <a:lumMod val="79000"/>
              </a:schemeClr>
            </a:gs>
          </a:gsLst>
          <a:lin ang="2520000" scaled="0"/>
        </a:gradFill>
        <a:effectLst/>
      </p:bgPr>
    </p:bg>
    <p:spTree>
      <p:nvGrpSpPr>
        <p:cNvPr id="1" name=""/>
        <p:cNvGrpSpPr/>
        <p:nvPr/>
      </p:nvGrpSpPr>
      <p:grpSpPr>
        <a:xfrm>
          <a:off x="0" y="0"/>
          <a:ext cx="0" cy="0"/>
          <a:chOff x="0" y="0"/>
          <a:chExt cx="0" cy="0"/>
        </a:xfrm>
      </p:grpSpPr>
      <p:pic>
        <p:nvPicPr>
          <p:cNvPr id="10" name="Picture 9">
            <a:extLst>
              <a:ext uri="{FF2B5EF4-FFF2-40B4-BE49-F238E27FC236}">
                <a16:creationId xmlns:a16="http://schemas.microsoft.com/office/drawing/2014/main" id="{14CE8021-4E74-4794-A0E4-ECC2D2D40BB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12" name="Picture 11">
            <a:extLst>
              <a:ext uri="{FF2B5EF4-FFF2-40B4-BE49-F238E27FC236}">
                <a16:creationId xmlns:a16="http://schemas.microsoft.com/office/drawing/2014/main" id="{8E078BCD-8B65-4E7B-AE0A-990752A253EC}"/>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14" name="Picture 13">
            <a:extLst>
              <a:ext uri="{FF2B5EF4-FFF2-40B4-BE49-F238E27FC236}">
                <a16:creationId xmlns:a16="http://schemas.microsoft.com/office/drawing/2014/main" id="{34BFAB54-6FA9-45FB-BA3B-3591CB055C34}"/>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5">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16" name="Rectangle 15">
            <a:extLst>
              <a:ext uri="{FF2B5EF4-FFF2-40B4-BE49-F238E27FC236}">
                <a16:creationId xmlns:a16="http://schemas.microsoft.com/office/drawing/2014/main" id="{B7C6772A-E335-4500-A29B-3A44614EBAB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09F57701-3264-4009-ADFB-56BD816DC4E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useBgFill="1">
        <p:nvSpPr>
          <p:cNvPr id="20" name="Rectangle 19">
            <a:extLst>
              <a:ext uri="{FF2B5EF4-FFF2-40B4-BE49-F238E27FC236}">
                <a16:creationId xmlns:a16="http://schemas.microsoft.com/office/drawing/2014/main" id="{76CAFBBC-9101-4999-98F4-37DE4621078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82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Picture 21">
            <a:extLst>
              <a:ext uri="{FF2B5EF4-FFF2-40B4-BE49-F238E27FC236}">
                <a16:creationId xmlns:a16="http://schemas.microsoft.com/office/drawing/2014/main" id="{8FEE7D4F-E06C-4F1E-9694-422AAAE42BD9}"/>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alphaModFix amt="10000"/>
            <a:extLst>
              <a:ext uri="{28A0092B-C50C-407E-A947-70E740481C1C}">
                <a14:useLocalDpi xmlns:a14="http://schemas.microsoft.com/office/drawing/2010/main" val="0"/>
              </a:ext>
            </a:extLst>
          </a:blip>
          <a:stretch>
            <a:fillRect/>
          </a:stretch>
        </p:blipFill>
        <p:spPr>
          <a:xfrm>
            <a:off x="0" y="-8207"/>
            <a:ext cx="12192000" cy="6858000"/>
          </a:xfrm>
          <a:prstGeom prst="rect">
            <a:avLst/>
          </a:prstGeom>
        </p:spPr>
      </p:pic>
      <p:sp>
        <p:nvSpPr>
          <p:cNvPr id="24" name="Rectangle 23">
            <a:extLst>
              <a:ext uri="{FF2B5EF4-FFF2-40B4-BE49-F238E27FC236}">
                <a16:creationId xmlns:a16="http://schemas.microsoft.com/office/drawing/2014/main" id="{0456077E-F215-462C-B07C-17E23CB90C06}"/>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44527" y="0"/>
            <a:ext cx="7552944"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076B34BE-9BD4-463B-8810-E90948ED29AA}"/>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cstate="print">
            <a:extLst>
              <a:ext uri="{28A0092B-C50C-407E-A947-70E740481C1C}">
                <a14:useLocalDpi xmlns:a14="http://schemas.microsoft.com/office/drawing/2010/main" val="0"/>
              </a:ext>
            </a:extLst>
          </a:blip>
          <a:stretch>
            <a:fillRect/>
          </a:stretch>
        </p:blipFill>
        <p:spPr>
          <a:xfrm>
            <a:off x="1" y="5006045"/>
            <a:ext cx="4965192" cy="144049"/>
          </a:xfrm>
          <a:prstGeom prst="rect">
            <a:avLst/>
          </a:prstGeom>
        </p:spPr>
      </p:pic>
      <p:sp>
        <p:nvSpPr>
          <p:cNvPr id="28" name="Rectangle 27">
            <a:extLst>
              <a:ext uri="{FF2B5EF4-FFF2-40B4-BE49-F238E27FC236}">
                <a16:creationId xmlns:a16="http://schemas.microsoft.com/office/drawing/2014/main" id="{998DB40D-2AF3-448E-AFC7-F3D9AD269A69}"/>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838764"/>
            <a:ext cx="4964567" cy="3180473"/>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5" name="Рисунок 4">
            <a:extLst>
              <a:ext uri="{FF2B5EF4-FFF2-40B4-BE49-F238E27FC236}">
                <a16:creationId xmlns:a16="http://schemas.microsoft.com/office/drawing/2014/main" id="{713E4FFD-28FB-F24E-868F-235AD7C75615}"/>
              </a:ext>
            </a:extLst>
          </p:cNvPr>
          <p:cNvPicPr>
            <a:picLocks noChangeAspect="1"/>
          </p:cNvPicPr>
          <p:nvPr/>
        </p:nvPicPr>
        <p:blipFill>
          <a:blip r:embed="rId6"/>
          <a:stretch>
            <a:fillRect/>
          </a:stretch>
        </p:blipFill>
        <p:spPr>
          <a:xfrm>
            <a:off x="5284606" y="1081139"/>
            <a:ext cx="6260963" cy="4695722"/>
          </a:xfrm>
          <a:prstGeom prst="rect">
            <a:avLst/>
          </a:prstGeom>
          <a:ln>
            <a:noFill/>
          </a:ln>
          <a:effectLst>
            <a:outerShdw blurRad="76200" dist="63500" dir="5040000" algn="tl" rotWithShape="0">
              <a:srgbClr val="000000">
                <a:alpha val="41000"/>
              </a:srgbClr>
            </a:outerShdw>
          </a:effectLst>
        </p:spPr>
      </p:pic>
    </p:spTree>
    <p:extLst>
      <p:ext uri="{BB962C8B-B14F-4D97-AF65-F5344CB8AC3E}">
        <p14:creationId xmlns:p14="http://schemas.microsoft.com/office/powerpoint/2010/main" val="1844846481"/>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3BF05B4-BF1E-3942-9195-D08BBB4DA6DE}"/>
              </a:ext>
            </a:extLst>
          </p:cNvPr>
          <p:cNvSpPr>
            <a:spLocks noGrp="1"/>
          </p:cNvSpPr>
          <p:nvPr>
            <p:ph type="title"/>
          </p:nvPr>
        </p:nvSpPr>
        <p:spPr>
          <a:xfrm>
            <a:off x="680321" y="753228"/>
            <a:ext cx="9613861" cy="1240942"/>
          </a:xfrm>
        </p:spPr>
        <p:txBody>
          <a:bodyPr>
            <a:normAutofit fontScale="90000"/>
          </a:bodyPr>
          <a:lstStyle/>
          <a:p>
            <a:r>
              <a:rPr lang="ru-RU" sz="2000" b="1" i="1" dirty="0"/>
              <a:t>Результаты государственного опроса среди родителей детей в возрасте от 3 до 17 лет из США показали, что расстройство аутистического спектра диагностировано у</a:t>
            </a:r>
            <a:br>
              <a:rPr lang="ru-RU" sz="2000" b="1" i="1" dirty="0"/>
            </a:br>
            <a:r>
              <a:rPr lang="ru-RU" sz="2000" b="1" i="1" dirty="0"/>
              <a:t> </a:t>
            </a:r>
            <a:r>
              <a:rPr lang="ru-RU" sz="3100" b="1" i="1" dirty="0"/>
              <a:t>1 из 45 детей.</a:t>
            </a:r>
            <a:br>
              <a:rPr lang="ru-RU" sz="2000" b="1" i="1" dirty="0"/>
            </a:br>
            <a:endParaRPr lang="ru-RU" sz="2000" dirty="0"/>
          </a:p>
        </p:txBody>
      </p:sp>
      <p:pic>
        <p:nvPicPr>
          <p:cNvPr id="4" name="Объект 9">
            <a:extLst>
              <a:ext uri="{FF2B5EF4-FFF2-40B4-BE49-F238E27FC236}">
                <a16:creationId xmlns:a16="http://schemas.microsoft.com/office/drawing/2014/main" id="{11487845-59DA-EB41-B1AF-1739A90851FD}"/>
              </a:ext>
            </a:extLst>
          </p:cNvPr>
          <p:cNvPicPr>
            <a:picLocks noChangeAspect="1"/>
          </p:cNvPicPr>
          <p:nvPr/>
        </p:nvPicPr>
        <p:blipFill>
          <a:blip r:embed="rId3"/>
          <a:stretch>
            <a:fillRect/>
          </a:stretch>
        </p:blipFill>
        <p:spPr>
          <a:xfrm>
            <a:off x="2675467" y="2601492"/>
            <a:ext cx="5970408" cy="3402265"/>
          </a:xfrm>
          <a:prstGeom prst="rect">
            <a:avLst/>
          </a:prstGeom>
        </p:spPr>
      </p:pic>
    </p:spTree>
    <p:extLst>
      <p:ext uri="{BB962C8B-B14F-4D97-AF65-F5344CB8AC3E}">
        <p14:creationId xmlns:p14="http://schemas.microsoft.com/office/powerpoint/2010/main" val="150605170"/>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845C7EC-895C-7E46-BF6C-D39E0144AC3B}"/>
              </a:ext>
            </a:extLst>
          </p:cNvPr>
          <p:cNvSpPr>
            <a:spLocks noGrp="1"/>
          </p:cNvSpPr>
          <p:nvPr>
            <p:ph type="title"/>
          </p:nvPr>
        </p:nvSpPr>
        <p:spPr/>
        <p:txBody>
          <a:bodyPr>
            <a:normAutofit/>
          </a:bodyPr>
          <a:lstStyle/>
          <a:p>
            <a:r>
              <a:rPr lang="ru-RU" sz="2000" b="1" dirty="0"/>
              <a:t>Ребенок с рас может появиться в любой образовательной организации</a:t>
            </a:r>
            <a:endParaRPr lang="ru-RU" sz="2000" dirty="0"/>
          </a:p>
        </p:txBody>
      </p:sp>
      <p:pic>
        <p:nvPicPr>
          <p:cNvPr id="4" name="Объект 4">
            <a:extLst>
              <a:ext uri="{FF2B5EF4-FFF2-40B4-BE49-F238E27FC236}">
                <a16:creationId xmlns:a16="http://schemas.microsoft.com/office/drawing/2014/main" id="{551D7B0E-6D6B-014C-9B4A-50025D684E29}"/>
              </a:ext>
            </a:extLst>
          </p:cNvPr>
          <p:cNvPicPr>
            <a:picLocks noGrp="1" noChangeAspect="1"/>
          </p:cNvPicPr>
          <p:nvPr>
            <p:ph idx="1"/>
          </p:nvPr>
        </p:nvPicPr>
        <p:blipFill>
          <a:blip r:embed="rId3"/>
          <a:stretch>
            <a:fillRect/>
          </a:stretch>
        </p:blipFill>
        <p:spPr>
          <a:xfrm>
            <a:off x="2129590" y="2312737"/>
            <a:ext cx="7084654" cy="4002830"/>
          </a:xfrm>
        </p:spPr>
      </p:pic>
    </p:spTree>
    <p:extLst>
      <p:ext uri="{BB962C8B-B14F-4D97-AF65-F5344CB8AC3E}">
        <p14:creationId xmlns:p14="http://schemas.microsoft.com/office/powerpoint/2010/main" val="1922720859"/>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6000"/>
                <a:shade val="100000"/>
                <a:hueMod val="92000"/>
                <a:satMod val="200000"/>
                <a:lumMod val="128000"/>
              </a:schemeClr>
            </a:gs>
            <a:gs pos="50000">
              <a:schemeClr val="bg2">
                <a:shade val="100000"/>
                <a:hueMod val="100000"/>
                <a:satMod val="110000"/>
                <a:lumMod val="130000"/>
              </a:schemeClr>
            </a:gs>
            <a:gs pos="100000">
              <a:schemeClr val="bg2">
                <a:shade val="78000"/>
                <a:hueMod val="118000"/>
                <a:satMod val="120000"/>
                <a:lumMod val="69000"/>
              </a:schemeClr>
            </a:gs>
          </a:gsLst>
          <a:lin ang="2520000" scaled="0"/>
        </a:gradFill>
        <a:effectLst/>
      </p:bgPr>
    </p:bg>
    <p:spTree>
      <p:nvGrpSpPr>
        <p:cNvPr id="1" name=""/>
        <p:cNvGrpSpPr/>
        <p:nvPr/>
      </p:nvGrpSpPr>
      <p:grpSpPr>
        <a:xfrm>
          <a:off x="0" y="0"/>
          <a:ext cx="0" cy="0"/>
          <a:chOff x="0" y="0"/>
          <a:chExt cx="0" cy="0"/>
        </a:xfrm>
      </p:grpSpPr>
      <p:pic>
        <p:nvPicPr>
          <p:cNvPr id="37" name="Объект 4">
            <a:extLst>
              <a:ext uri="{FF2B5EF4-FFF2-40B4-BE49-F238E27FC236}">
                <a16:creationId xmlns:a16="http://schemas.microsoft.com/office/drawing/2014/main" id="{E998CE00-E8B5-2C4F-A881-5B63171DF977}"/>
              </a:ext>
            </a:extLst>
          </p:cNvPr>
          <p:cNvPicPr>
            <a:picLocks noChangeAspect="1"/>
          </p:cNvPicPr>
          <p:nvPr/>
        </p:nvPicPr>
        <p:blipFill>
          <a:blip r:embed="rId3"/>
          <a:stretch>
            <a:fillRect/>
          </a:stretch>
        </p:blipFill>
        <p:spPr>
          <a:xfrm>
            <a:off x="8187091" y="2240325"/>
            <a:ext cx="3358478" cy="2377349"/>
          </a:xfrm>
          <a:prstGeom prst="rect">
            <a:avLst/>
          </a:prstGeom>
          <a:ln>
            <a:noFill/>
          </a:ln>
          <a:effectLst>
            <a:outerShdw blurRad="76200" dist="63500" dir="5040000" algn="tl" rotWithShape="0">
              <a:srgbClr val="000000">
                <a:alpha val="41000"/>
              </a:srgbClr>
            </a:outerShdw>
          </a:effectLst>
        </p:spPr>
      </p:pic>
      <p:sp>
        <p:nvSpPr>
          <p:cNvPr id="38" name="Content Placeholder 8">
            <a:extLst>
              <a:ext uri="{FF2B5EF4-FFF2-40B4-BE49-F238E27FC236}">
                <a16:creationId xmlns:a16="http://schemas.microsoft.com/office/drawing/2014/main" id="{BE377109-2ABB-45CF-BEC6-BA7E77B424DA}"/>
              </a:ext>
            </a:extLst>
          </p:cNvPr>
          <p:cNvSpPr>
            <a:spLocks noGrp="1"/>
          </p:cNvSpPr>
          <p:nvPr>
            <p:ph idx="1"/>
          </p:nvPr>
        </p:nvSpPr>
        <p:spPr>
          <a:xfrm>
            <a:off x="680321" y="2336873"/>
            <a:ext cx="6557058" cy="3599316"/>
          </a:xfrm>
        </p:spPr>
        <p:txBody>
          <a:bodyPr>
            <a:normAutofit/>
          </a:bodyPr>
          <a:lstStyle/>
          <a:p>
            <a:pPr marL="0" indent="0">
              <a:buNone/>
            </a:pPr>
            <a:r>
              <a:rPr lang="ru-RU" sz="4400" b="1" i="1" dirty="0"/>
              <a:t>Федеральный закон </a:t>
            </a:r>
          </a:p>
          <a:p>
            <a:pPr marL="0" indent="0">
              <a:buNone/>
            </a:pPr>
            <a:r>
              <a:rPr lang="ru-RU" sz="4400" b="1" i="1" dirty="0"/>
              <a:t>от 29.12.2012 N273-ФЗ</a:t>
            </a:r>
          </a:p>
          <a:p>
            <a:pPr marL="0" indent="0">
              <a:buNone/>
            </a:pPr>
            <a:r>
              <a:rPr lang="ru-RU" sz="4400" b="1" i="1" dirty="0"/>
              <a:t> "Об образовании в</a:t>
            </a:r>
          </a:p>
          <a:p>
            <a:pPr marL="0" indent="0">
              <a:buNone/>
            </a:pPr>
            <a:r>
              <a:rPr lang="ru-RU" sz="4400" b="1" i="1" dirty="0"/>
              <a:t> Российской Федерации"</a:t>
            </a:r>
            <a:endParaRPr lang="ru-RU" sz="4400" b="1" dirty="0"/>
          </a:p>
          <a:p>
            <a:pPr marL="0" indent="0">
              <a:buNone/>
            </a:pPr>
            <a:endParaRPr lang="en-US" sz="2000" dirty="0"/>
          </a:p>
        </p:txBody>
      </p:sp>
    </p:spTree>
    <p:extLst>
      <p:ext uri="{BB962C8B-B14F-4D97-AF65-F5344CB8AC3E}">
        <p14:creationId xmlns:p14="http://schemas.microsoft.com/office/powerpoint/2010/main" val="1116858898"/>
      </p:ext>
    </p:extLst>
  </p:cSld>
  <p:clrMapOvr>
    <a:masterClrMapping/>
  </p:clrMapOvr>
  <p:transition spd="slow">
    <p:push dir="u"/>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5240C0E-2278-8C4F-9D10-067AE5B23222}"/>
              </a:ext>
            </a:extLst>
          </p:cNvPr>
          <p:cNvSpPr>
            <a:spLocks noGrp="1"/>
          </p:cNvSpPr>
          <p:nvPr>
            <p:ph type="title"/>
          </p:nvPr>
        </p:nvSpPr>
        <p:spPr>
          <a:xfrm>
            <a:off x="680321" y="680936"/>
            <a:ext cx="9613861" cy="1153230"/>
          </a:xfrm>
        </p:spPr>
        <p:txBody>
          <a:bodyPr>
            <a:normAutofit fontScale="90000"/>
          </a:bodyPr>
          <a:lstStyle/>
          <a:p>
            <a:br>
              <a:rPr lang="ru-RU" i="1" dirty="0"/>
            </a:br>
            <a:r>
              <a:rPr lang="ru-RU" sz="3100" b="1" dirty="0"/>
              <a:t>Федеральный закон от 29.12.2012 N273-ФЗ "Об образовании в Российской Федерации</a:t>
            </a:r>
            <a:r>
              <a:rPr lang="ru-RU" i="1" dirty="0"/>
              <a:t>"</a:t>
            </a:r>
            <a:br>
              <a:rPr lang="ru-RU" dirty="0"/>
            </a:br>
            <a:endParaRPr lang="ru-RU" dirty="0"/>
          </a:p>
        </p:txBody>
      </p:sp>
      <p:sp>
        <p:nvSpPr>
          <p:cNvPr id="3" name="Объект 2">
            <a:extLst>
              <a:ext uri="{FF2B5EF4-FFF2-40B4-BE49-F238E27FC236}">
                <a16:creationId xmlns:a16="http://schemas.microsoft.com/office/drawing/2014/main" id="{D0812BD9-897C-6A4B-A259-52B214C47D5B}"/>
              </a:ext>
            </a:extLst>
          </p:cNvPr>
          <p:cNvSpPr>
            <a:spLocks noGrp="1"/>
          </p:cNvSpPr>
          <p:nvPr>
            <p:ph idx="1"/>
          </p:nvPr>
        </p:nvSpPr>
        <p:spPr>
          <a:xfrm>
            <a:off x="680321" y="2336872"/>
            <a:ext cx="10788590" cy="4170931"/>
          </a:xfrm>
        </p:spPr>
        <p:txBody>
          <a:bodyPr>
            <a:normAutofit fontScale="92500" lnSpcReduction="10000"/>
          </a:bodyPr>
          <a:lstStyle/>
          <a:p>
            <a:pPr marL="0" indent="0">
              <a:buNone/>
            </a:pPr>
            <a:r>
              <a:rPr lang="ru-RU" i="1" dirty="0">
                <a:solidFill>
                  <a:schemeClr val="bg1"/>
                </a:solidFill>
              </a:rPr>
              <a:t>Статья 79. Организация получения образования обучающимися с ограниченными возможностями здоровья </a:t>
            </a:r>
          </a:p>
          <a:p>
            <a:pPr marL="0" indent="0">
              <a:buNone/>
            </a:pPr>
            <a:endParaRPr lang="ru-RU" dirty="0">
              <a:solidFill>
                <a:schemeClr val="bg1"/>
              </a:solidFill>
            </a:endParaRPr>
          </a:p>
          <a:p>
            <a:pPr marL="0" indent="0">
              <a:buNone/>
            </a:pPr>
            <a:r>
              <a:rPr lang="ru-RU" i="1" dirty="0">
                <a:solidFill>
                  <a:schemeClr val="bg1"/>
                </a:solidFill>
              </a:rPr>
              <a:t>Содержание образования и условия организации обучения и воспитания обучающихся с ограниченными возможностями здоровья определяются </a:t>
            </a:r>
            <a:r>
              <a:rPr lang="ru-RU" b="1" i="1" dirty="0">
                <a:solidFill>
                  <a:schemeClr val="bg1"/>
                </a:solidFill>
              </a:rPr>
              <a:t>адаптированной образовательной программой</a:t>
            </a:r>
            <a:r>
              <a:rPr lang="ru-RU" i="1" dirty="0">
                <a:solidFill>
                  <a:schemeClr val="bg1"/>
                </a:solidFill>
              </a:rPr>
              <a:t>, а для инвалидов также в соответствии с индивидуальной программой реабилитации инвалида.</a:t>
            </a:r>
          </a:p>
          <a:p>
            <a:pPr marL="0" indent="0">
              <a:buNone/>
            </a:pPr>
            <a:endParaRPr lang="ru-RU" dirty="0">
              <a:solidFill>
                <a:schemeClr val="bg1"/>
              </a:solidFill>
            </a:endParaRPr>
          </a:p>
          <a:p>
            <a:pPr marL="0" indent="0">
              <a:buNone/>
            </a:pPr>
            <a:r>
              <a:rPr lang="ru-RU" i="1" dirty="0">
                <a:solidFill>
                  <a:schemeClr val="bg1"/>
                </a:solidFill>
              </a:rPr>
              <a:t> Общее образование обучающихся с ограниченными возможностями здоровья     осуществляется в организациях, осуществляющих образовательную деятельность по </a:t>
            </a:r>
            <a:r>
              <a:rPr lang="ru-RU" b="1" i="1" dirty="0">
                <a:solidFill>
                  <a:schemeClr val="bg1"/>
                </a:solidFill>
              </a:rPr>
              <a:t>адаптированным основным общеобразовательным программам</a:t>
            </a:r>
            <a:r>
              <a:rPr lang="ru-RU" i="1" dirty="0">
                <a:solidFill>
                  <a:schemeClr val="bg1"/>
                </a:solidFill>
              </a:rPr>
              <a:t>. В таких организациях создаются специальные условия для получения образования указанными обучающимися.</a:t>
            </a:r>
            <a:endParaRPr lang="ru-RU" dirty="0">
              <a:solidFill>
                <a:schemeClr val="bg1"/>
              </a:solidFill>
            </a:endParaRPr>
          </a:p>
          <a:p>
            <a:endParaRPr lang="ru-RU" dirty="0"/>
          </a:p>
        </p:txBody>
      </p:sp>
    </p:spTree>
    <p:extLst>
      <p:ext uri="{BB962C8B-B14F-4D97-AF65-F5344CB8AC3E}">
        <p14:creationId xmlns:p14="http://schemas.microsoft.com/office/powerpoint/2010/main" val="2707839963"/>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F871F2E-0254-7B42-8797-8B3CF69B937F}"/>
              </a:ext>
            </a:extLst>
          </p:cNvPr>
          <p:cNvSpPr>
            <a:spLocks noGrp="1"/>
          </p:cNvSpPr>
          <p:nvPr>
            <p:ph type="title"/>
          </p:nvPr>
        </p:nvSpPr>
        <p:spPr/>
        <p:txBody>
          <a:bodyPr>
            <a:normAutofit/>
          </a:bodyPr>
          <a:lstStyle/>
          <a:p>
            <a:r>
              <a:rPr lang="ru-RU" sz="2800" b="1" dirty="0"/>
              <a:t>Терминология</a:t>
            </a:r>
          </a:p>
        </p:txBody>
      </p:sp>
      <p:sp>
        <p:nvSpPr>
          <p:cNvPr id="3" name="Объект 2">
            <a:extLst>
              <a:ext uri="{FF2B5EF4-FFF2-40B4-BE49-F238E27FC236}">
                <a16:creationId xmlns:a16="http://schemas.microsoft.com/office/drawing/2014/main" id="{D9941896-7FFC-A941-BA4F-15704F9DCF59}"/>
              </a:ext>
            </a:extLst>
          </p:cNvPr>
          <p:cNvSpPr>
            <a:spLocks noGrp="1"/>
          </p:cNvSpPr>
          <p:nvPr>
            <p:ph idx="1"/>
          </p:nvPr>
        </p:nvSpPr>
        <p:spPr/>
        <p:txBody>
          <a:bodyPr>
            <a:normAutofit lnSpcReduction="10000"/>
          </a:bodyPr>
          <a:lstStyle/>
          <a:p>
            <a:pPr marL="0" indent="0">
              <a:buNone/>
            </a:pPr>
            <a:br>
              <a:rPr lang="ru-RU" dirty="0"/>
            </a:br>
            <a:endParaRPr lang="ru-RU" dirty="0"/>
          </a:p>
          <a:p>
            <a:r>
              <a:rPr lang="ru-RU" sz="3200" b="1" dirty="0">
                <a:solidFill>
                  <a:schemeClr val="bg1"/>
                </a:solidFill>
              </a:rPr>
              <a:t>АООП – адаптированная основная общеобразовательная программа (для группы детей с ОВЗ) </a:t>
            </a:r>
          </a:p>
          <a:p>
            <a:endParaRPr lang="ru-RU" sz="3200" b="1" dirty="0">
              <a:solidFill>
                <a:schemeClr val="bg1"/>
              </a:solidFill>
            </a:endParaRPr>
          </a:p>
          <a:p>
            <a:r>
              <a:rPr lang="ru-RU" sz="3200" b="1" dirty="0">
                <a:solidFill>
                  <a:schemeClr val="bg1"/>
                </a:solidFill>
              </a:rPr>
              <a:t>АОП – адаптированная образовательная программа (для конкретного ребенка с ОВЗ) </a:t>
            </a:r>
          </a:p>
          <a:p>
            <a:endParaRPr lang="ru-RU" dirty="0"/>
          </a:p>
        </p:txBody>
      </p:sp>
    </p:spTree>
    <p:extLst>
      <p:ext uri="{BB962C8B-B14F-4D97-AF65-F5344CB8AC3E}">
        <p14:creationId xmlns:p14="http://schemas.microsoft.com/office/powerpoint/2010/main" val="345834459"/>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AA9EC118-E3B6-0648-A198-47BE2F379498}"/>
              </a:ext>
            </a:extLst>
          </p:cNvPr>
          <p:cNvSpPr>
            <a:spLocks noGrp="1"/>
          </p:cNvSpPr>
          <p:nvPr>
            <p:ph idx="1"/>
          </p:nvPr>
        </p:nvSpPr>
        <p:spPr/>
        <p:txBody>
          <a:bodyPr/>
          <a:lstStyle/>
          <a:p>
            <a:pPr marL="0" indent="0">
              <a:buNone/>
            </a:pPr>
            <a:r>
              <a:rPr lang="ru-RU" sz="3600" b="1" dirty="0">
                <a:solidFill>
                  <a:schemeClr val="bg1"/>
                </a:solidFill>
              </a:rPr>
              <a:t>Федеральный государственный образовательный стандарт начального общего образования для обучающихся с ограниченными возможностями здоровья </a:t>
            </a:r>
            <a:r>
              <a:rPr lang="ru-RU" sz="3600" dirty="0">
                <a:solidFill>
                  <a:schemeClr val="bg1"/>
                </a:solidFill>
              </a:rPr>
              <a:t>(ФГОС НОО обучающихся с ОВЗ)</a:t>
            </a:r>
          </a:p>
          <a:p>
            <a:pPr marL="0" indent="0">
              <a:buNone/>
            </a:pPr>
            <a:r>
              <a:rPr lang="ru-RU" dirty="0">
                <a:solidFill>
                  <a:schemeClr val="bg1"/>
                </a:solidFill>
              </a:rPr>
              <a:t>                                                          Приказ 1598 от19.12.2014</a:t>
            </a:r>
          </a:p>
        </p:txBody>
      </p:sp>
    </p:spTree>
    <p:extLst>
      <p:ext uri="{BB962C8B-B14F-4D97-AF65-F5344CB8AC3E}">
        <p14:creationId xmlns:p14="http://schemas.microsoft.com/office/powerpoint/2010/main" val="2959502481"/>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6512EA27-FF49-3A4B-893A-7C85395273EF}"/>
              </a:ext>
            </a:extLst>
          </p:cNvPr>
          <p:cNvSpPr>
            <a:spLocks noGrp="1"/>
          </p:cNvSpPr>
          <p:nvPr>
            <p:ph idx="1"/>
          </p:nvPr>
        </p:nvSpPr>
        <p:spPr/>
        <p:txBody>
          <a:bodyPr>
            <a:normAutofit/>
          </a:bodyPr>
          <a:lstStyle/>
          <a:p>
            <a:pPr marL="0" indent="0">
              <a:buNone/>
            </a:pPr>
            <a:endParaRPr lang="ru-RU" sz="3600" b="1" dirty="0">
              <a:solidFill>
                <a:schemeClr val="bg1"/>
              </a:solidFill>
              <a:effectLst/>
            </a:endParaRPr>
          </a:p>
          <a:p>
            <a:pPr marL="0" indent="0">
              <a:buNone/>
            </a:pPr>
            <a:r>
              <a:rPr lang="ru-RU" sz="3600" b="1" dirty="0">
                <a:solidFill>
                  <a:schemeClr val="bg1"/>
                </a:solidFill>
                <a:effectLst/>
              </a:rPr>
              <a:t>Примерная адаптированная основная образовательная программа обучающихся с РАС</a:t>
            </a:r>
            <a:endParaRPr lang="ru-RU" sz="3600" dirty="0">
              <a:solidFill>
                <a:schemeClr val="bg1"/>
              </a:solidFill>
            </a:endParaRPr>
          </a:p>
        </p:txBody>
      </p:sp>
    </p:spTree>
    <p:extLst>
      <p:ext uri="{BB962C8B-B14F-4D97-AF65-F5344CB8AC3E}">
        <p14:creationId xmlns:p14="http://schemas.microsoft.com/office/powerpoint/2010/main" val="2111346859"/>
      </p:ext>
    </p:extLst>
  </p:cSld>
  <p:clrMapOvr>
    <a:masterClrMapping/>
  </p:clrMapOvr>
  <p:transition spd="slow">
    <p:push dir="u"/>
  </p:transition>
</p:sld>
</file>

<file path=ppt/theme/theme1.xml><?xml version="1.0" encoding="utf-8"?>
<a:theme xmlns:a="http://schemas.openxmlformats.org/drawingml/2006/main" name="Берлин">
  <a:themeElements>
    <a:clrScheme name="Берлин">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Берлин">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Берлин">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{3170E493-FA35-8248-B53B-7A5F7812C200}tf10001057</Template>
  <TotalTime>232</TotalTime>
  <Words>2630</Words>
  <Application>Microsoft Macintosh PowerPoint</Application>
  <PresentationFormat>Широкоэкранный</PresentationFormat>
  <Paragraphs>233</Paragraphs>
  <Slides>25</Slides>
  <Notes>25</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25</vt:i4>
      </vt:variant>
    </vt:vector>
  </HeadingPairs>
  <TitlesOfParts>
    <vt:vector size="29" baseType="lpstr">
      <vt:lpstr>Arial</vt:lpstr>
      <vt:lpstr>Calibri</vt:lpstr>
      <vt:lpstr>Trebuchet MS</vt:lpstr>
      <vt:lpstr>Берлин</vt:lpstr>
      <vt:lpstr>Особенности адаптированной основной общеобразовательной программы обучающихся  с расстройствами аутистического спектра.</vt:lpstr>
      <vt:lpstr>Официальная статистика по распространенности аутизма от Центра по контролю заболеваемости и профилактики США </vt:lpstr>
      <vt:lpstr>Результаты государственного опроса среди родителей детей в возрасте от 3 до 17 лет из США показали, что расстройство аутистического спектра диагностировано у  1 из 45 детей. </vt:lpstr>
      <vt:lpstr>Ребенок с рас может появиться в любой образовательной организации</vt:lpstr>
      <vt:lpstr>Презентация PowerPoint</vt:lpstr>
      <vt:lpstr> Федеральный закон от 29.12.2012 N273-ФЗ "Об образовании в Российской Федерации" </vt:lpstr>
      <vt:lpstr>Терминология</vt:lpstr>
      <vt:lpstr>Презентация PowerPoint</vt:lpstr>
      <vt:lpstr>Презентация PowerPoint</vt:lpstr>
      <vt:lpstr>Варианты адаптированной основной общеобразовательной программы</vt:lpstr>
      <vt:lpstr> ФГОС обучающихся с ОВЗ:  4 варианта АООП для детей с РАС  </vt:lpstr>
      <vt:lpstr> Сравнение вариантов АООП по планируемым результатам  </vt:lpstr>
      <vt:lpstr> Способы адаптации образовательных программ  </vt:lpstr>
      <vt:lpstr> Способы адаптации образовательных программ  </vt:lpstr>
      <vt:lpstr>Презентация PowerPoint</vt:lpstr>
      <vt:lpstr>Презентация PowerPoint</vt:lpstr>
      <vt:lpstr>Презентация PowerPoint</vt:lpstr>
      <vt:lpstr> Адаптированная структура и содержание программы  </vt:lpstr>
      <vt:lpstr>Механизмы  индивидуализации АООП</vt:lpstr>
      <vt:lpstr>Психолого-медико-педагогический консилиум</vt:lpstr>
      <vt:lpstr> В каких случаях необходима разработка и реализация АОП для ребенка с РАС?  </vt:lpstr>
      <vt:lpstr>Формирование АОП для ребенка с РАС</vt:lpstr>
      <vt:lpstr>htpp//autism-frc.ru</vt:lpstr>
      <vt:lpstr>Выводы:  </vt:lpstr>
      <vt:lpstr>Презентация PowerPoint</vt:lpstr>
    </vt:vector>
  </TitlesOfParts>
  <Company/>
  <LinksUpToDate>false</LinksUpToDate>
  <SharedDoc>false</SharedDoc>
  <HyperlinksChanged>false</HyperlinksChanged>
  <AppVersion>16.0010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Особенности адаптированной основной общеобразовательной программы обучающихся  с расстройствами аутистического спектра.</dc:title>
  <dc:creator>Катерина Литвинова</dc:creator>
  <cp:lastModifiedBy>Катерина Литвинова</cp:lastModifiedBy>
  <cp:revision>62</cp:revision>
  <dcterms:created xsi:type="dcterms:W3CDTF">2018-02-25T17:49:16Z</dcterms:created>
  <dcterms:modified xsi:type="dcterms:W3CDTF">2018-02-26T18:51:27Z</dcterms:modified>
</cp:coreProperties>
</file>